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56" r:id="rId2"/>
    <p:sldId id="257" r:id="rId3"/>
    <p:sldId id="258" r:id="rId4"/>
    <p:sldId id="259" r:id="rId5"/>
    <p:sldId id="260" r:id="rId6"/>
    <p:sldId id="261" r:id="rId7"/>
    <p:sldId id="312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0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3" r:id="rId59"/>
    <p:sldId id="314" r:id="rId60"/>
    <p:sldId id="315" r:id="rId61"/>
    <p:sldId id="316" r:id="rId62"/>
    <p:sldId id="317" r:id="rId63"/>
    <p:sldId id="318" r:id="rId64"/>
    <p:sldId id="325" r:id="rId65"/>
    <p:sldId id="319" r:id="rId66"/>
    <p:sldId id="320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</p:sldIdLst>
  <p:sldSz cx="1219200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5C5C5"/>
    <a:srgbClr val="C0C0C0"/>
    <a:srgbClr val="DDDDDD"/>
    <a:srgbClr val="333333"/>
    <a:srgbClr val="70A8DA"/>
    <a:srgbClr val="357DA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18" autoAdjust="0"/>
    <p:restoredTop sz="89219" autoAdjust="0"/>
  </p:normalViewPr>
  <p:slideViewPr>
    <p:cSldViewPr>
      <p:cViewPr>
        <p:scale>
          <a:sx n="100" d="100"/>
          <a:sy n="100" d="100"/>
        </p:scale>
        <p:origin x="744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0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handoutMaster" Target="handoutMasters/handout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84E2E-1566-44D8-B819-47C38A71787C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B142E-8734-46B7-8949-B2BC750CEA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4793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37BB9C-4C67-4EA6-8CD8-FA0B34C6BFB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12358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2.jpe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openxmlformats.org/officeDocument/2006/relationships/image" Target="../media/image1.jpeg"/><Relationship Id="rId9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Rectangle 73"/>
          <p:cNvSpPr>
            <a:spLocks noChangeArrowheads="1"/>
          </p:cNvSpPr>
          <p:nvPr/>
        </p:nvSpPr>
        <p:spPr bwMode="gray">
          <a:xfrm>
            <a:off x="2264833" y="3705225"/>
            <a:ext cx="990600" cy="7429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6" name="Rectangle 44" descr="3"/>
          <p:cNvSpPr>
            <a:spLocks noChangeArrowheads="1"/>
          </p:cNvSpPr>
          <p:nvPr/>
        </p:nvSpPr>
        <p:spPr bwMode="gray">
          <a:xfrm>
            <a:off x="3323167" y="4510093"/>
            <a:ext cx="990600" cy="74453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6" name="Rectangle 34" descr="5"/>
          <p:cNvSpPr>
            <a:spLocks noChangeArrowheads="1"/>
          </p:cNvSpPr>
          <p:nvPr/>
        </p:nvSpPr>
        <p:spPr bwMode="gray">
          <a:xfrm>
            <a:off x="1221317" y="4510093"/>
            <a:ext cx="990600" cy="7445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31" name="Rectangle 59"/>
          <p:cNvSpPr>
            <a:spLocks noChangeArrowheads="1"/>
          </p:cNvSpPr>
          <p:nvPr/>
        </p:nvSpPr>
        <p:spPr bwMode="gray">
          <a:xfrm>
            <a:off x="2271184" y="5314950"/>
            <a:ext cx="99060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26" name="Rectangle 54"/>
          <p:cNvSpPr>
            <a:spLocks noChangeArrowheads="1"/>
          </p:cNvSpPr>
          <p:nvPr/>
        </p:nvSpPr>
        <p:spPr bwMode="gray">
          <a:xfrm>
            <a:off x="171451" y="3705225"/>
            <a:ext cx="99060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28" name="Rectangle 56"/>
          <p:cNvSpPr>
            <a:spLocks noChangeArrowheads="1"/>
          </p:cNvSpPr>
          <p:nvPr/>
        </p:nvSpPr>
        <p:spPr bwMode="gray">
          <a:xfrm>
            <a:off x="3323167" y="3705225"/>
            <a:ext cx="99060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47" name="Group 75"/>
          <p:cNvGrpSpPr>
            <a:grpSpLocks/>
          </p:cNvGrpSpPr>
          <p:nvPr/>
        </p:nvGrpSpPr>
        <p:grpSpPr bwMode="auto">
          <a:xfrm>
            <a:off x="150287" y="5954718"/>
            <a:ext cx="11914716" cy="631825"/>
            <a:chOff x="71" y="3751"/>
            <a:chExt cx="5629" cy="398"/>
          </a:xfrm>
        </p:grpSpPr>
        <p:sp>
          <p:nvSpPr>
            <p:cNvPr id="3096" name="Freeform 24"/>
            <p:cNvSpPr>
              <a:spLocks/>
            </p:cNvSpPr>
            <p:nvPr userDrawn="1"/>
          </p:nvSpPr>
          <p:spPr bwMode="gray">
            <a:xfrm>
              <a:off x="71" y="3751"/>
              <a:ext cx="5626" cy="349"/>
            </a:xfrm>
            <a:custGeom>
              <a:avLst/>
              <a:gdLst>
                <a:gd name="T0" fmla="*/ 5626 w 5626"/>
                <a:gd name="T1" fmla="*/ 349 h 349"/>
                <a:gd name="T2" fmla="*/ 0 w 5626"/>
                <a:gd name="T3" fmla="*/ 349 h 349"/>
                <a:gd name="T4" fmla="*/ 0 w 5626"/>
                <a:gd name="T5" fmla="*/ 187 h 349"/>
                <a:gd name="T6" fmla="*/ 0 w 5626"/>
                <a:gd name="T7" fmla="*/ 114 h 349"/>
                <a:gd name="T8" fmla="*/ 4064 w 5626"/>
                <a:gd name="T9" fmla="*/ 118 h 349"/>
                <a:gd name="T10" fmla="*/ 4329 w 5626"/>
                <a:gd name="T11" fmla="*/ 0 h 349"/>
                <a:gd name="T12" fmla="*/ 5623 w 5626"/>
                <a:gd name="T13" fmla="*/ 0 h 349"/>
                <a:gd name="T14" fmla="*/ 5626 w 5626"/>
                <a:gd name="T15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26" h="349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78" y="103"/>
                    <a:pt x="3343" y="137"/>
                    <a:pt x="4064" y="118"/>
                  </a:cubicBezTo>
                  <a:lnTo>
                    <a:pt x="4329" y="0"/>
                  </a:lnTo>
                  <a:lnTo>
                    <a:pt x="5623" y="0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Freeform 25"/>
            <p:cNvSpPr>
              <a:spLocks/>
            </p:cNvSpPr>
            <p:nvPr userDrawn="1"/>
          </p:nvSpPr>
          <p:spPr bwMode="gray">
            <a:xfrm>
              <a:off x="71" y="3800"/>
              <a:ext cx="5626" cy="349"/>
            </a:xfrm>
            <a:custGeom>
              <a:avLst/>
              <a:gdLst>
                <a:gd name="T0" fmla="*/ 5626 w 5626"/>
                <a:gd name="T1" fmla="*/ 349 h 349"/>
                <a:gd name="T2" fmla="*/ 0 w 5626"/>
                <a:gd name="T3" fmla="*/ 349 h 349"/>
                <a:gd name="T4" fmla="*/ 0 w 5626"/>
                <a:gd name="T5" fmla="*/ 187 h 349"/>
                <a:gd name="T6" fmla="*/ 0 w 5626"/>
                <a:gd name="T7" fmla="*/ 114 h 349"/>
                <a:gd name="T8" fmla="*/ 4082 w 5626"/>
                <a:gd name="T9" fmla="*/ 118 h 349"/>
                <a:gd name="T10" fmla="*/ 4345 w 5626"/>
                <a:gd name="T11" fmla="*/ 0 h 349"/>
                <a:gd name="T12" fmla="*/ 5623 w 5626"/>
                <a:gd name="T13" fmla="*/ 6 h 349"/>
                <a:gd name="T14" fmla="*/ 5626 w 5626"/>
                <a:gd name="T15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26" h="349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80" y="103"/>
                    <a:pt x="3358" y="137"/>
                    <a:pt x="4082" y="118"/>
                  </a:cubicBezTo>
                  <a:lnTo>
                    <a:pt x="4345" y="0"/>
                  </a:lnTo>
                  <a:lnTo>
                    <a:pt x="5623" y="6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8" name="Freeform 26"/>
            <p:cNvSpPr>
              <a:spLocks/>
            </p:cNvSpPr>
            <p:nvPr userDrawn="1"/>
          </p:nvSpPr>
          <p:spPr bwMode="gray">
            <a:xfrm>
              <a:off x="4209" y="3833"/>
              <a:ext cx="1491" cy="88"/>
            </a:xfrm>
            <a:custGeom>
              <a:avLst/>
              <a:gdLst>
                <a:gd name="T0" fmla="*/ 0 w 1491"/>
                <a:gd name="T1" fmla="*/ 84 h 88"/>
                <a:gd name="T2" fmla="*/ 223 w 1491"/>
                <a:gd name="T3" fmla="*/ 0 h 88"/>
                <a:gd name="T4" fmla="*/ 1491 w 1491"/>
                <a:gd name="T5" fmla="*/ 0 h 88"/>
                <a:gd name="T6" fmla="*/ 1488 w 1491"/>
                <a:gd name="T7" fmla="*/ 60 h 88"/>
                <a:gd name="T8" fmla="*/ 383 w 1491"/>
                <a:gd name="T9" fmla="*/ 59 h 88"/>
                <a:gd name="T10" fmla="*/ 273 w 1491"/>
                <a:gd name="T11" fmla="*/ 88 h 88"/>
                <a:gd name="T12" fmla="*/ 0 w 1491"/>
                <a:gd name="T13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1" h="88">
                  <a:moveTo>
                    <a:pt x="0" y="84"/>
                  </a:moveTo>
                  <a:lnTo>
                    <a:pt x="223" y="0"/>
                  </a:lnTo>
                  <a:lnTo>
                    <a:pt x="1491" y="0"/>
                  </a:lnTo>
                  <a:lnTo>
                    <a:pt x="1488" y="60"/>
                  </a:lnTo>
                  <a:lnTo>
                    <a:pt x="383" y="59"/>
                  </a:lnTo>
                  <a:lnTo>
                    <a:pt x="273" y="88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9" name="Group 7"/>
          <p:cNvGrpSpPr>
            <a:grpSpLocks/>
          </p:cNvGrpSpPr>
          <p:nvPr/>
        </p:nvGrpSpPr>
        <p:grpSpPr bwMode="auto">
          <a:xfrm rot="10800000">
            <a:off x="8005233" y="1778005"/>
            <a:ext cx="3691467" cy="779463"/>
            <a:chOff x="1566" y="164"/>
            <a:chExt cx="1455" cy="425"/>
          </a:xfrm>
        </p:grpSpPr>
        <p:sp>
          <p:nvSpPr>
            <p:cNvPr id="3080" name="Freeform 8"/>
            <p:cNvSpPr>
              <a:spLocks/>
            </p:cNvSpPr>
            <p:nvPr/>
          </p:nvSpPr>
          <p:spPr bwMode="gray">
            <a:xfrm>
              <a:off x="1892" y="468"/>
              <a:ext cx="39" cy="121"/>
            </a:xfrm>
            <a:custGeom>
              <a:avLst/>
              <a:gdLst>
                <a:gd name="T0" fmla="*/ 37 w 39"/>
                <a:gd name="T1" fmla="*/ 36 h 121"/>
                <a:gd name="T2" fmla="*/ 35 w 39"/>
                <a:gd name="T3" fmla="*/ 36 h 121"/>
                <a:gd name="T4" fmla="*/ 30 w 39"/>
                <a:gd name="T5" fmla="*/ 36 h 121"/>
                <a:gd name="T6" fmla="*/ 22 w 39"/>
                <a:gd name="T7" fmla="*/ 34 h 121"/>
                <a:gd name="T8" fmla="*/ 15 w 39"/>
                <a:gd name="T9" fmla="*/ 30 h 121"/>
                <a:gd name="T10" fmla="*/ 7 w 39"/>
                <a:gd name="T11" fmla="*/ 23 h 121"/>
                <a:gd name="T12" fmla="*/ 3 w 39"/>
                <a:gd name="T13" fmla="*/ 13 h 121"/>
                <a:gd name="T14" fmla="*/ 0 w 39"/>
                <a:gd name="T15" fmla="*/ 0 h 121"/>
                <a:gd name="T16" fmla="*/ 3 w 39"/>
                <a:gd name="T17" fmla="*/ 0 h 121"/>
                <a:gd name="T18" fmla="*/ 7 w 39"/>
                <a:gd name="T19" fmla="*/ 1 h 121"/>
                <a:gd name="T20" fmla="*/ 15 w 39"/>
                <a:gd name="T21" fmla="*/ 3 h 121"/>
                <a:gd name="T22" fmla="*/ 23 w 39"/>
                <a:gd name="T23" fmla="*/ 5 h 121"/>
                <a:gd name="T24" fmla="*/ 30 w 39"/>
                <a:gd name="T25" fmla="*/ 11 h 121"/>
                <a:gd name="T26" fmla="*/ 37 w 39"/>
                <a:gd name="T27" fmla="*/ 20 h 121"/>
                <a:gd name="T28" fmla="*/ 39 w 39"/>
                <a:gd name="T29" fmla="*/ 34 h 121"/>
                <a:gd name="T30" fmla="*/ 39 w 39"/>
                <a:gd name="T31" fmla="*/ 121 h 121"/>
                <a:gd name="T32" fmla="*/ 37 w 39"/>
                <a:gd name="T33" fmla="*/ 121 h 121"/>
                <a:gd name="T34" fmla="*/ 37 w 39"/>
                <a:gd name="T35" fmla="*/ 3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21">
                  <a:moveTo>
                    <a:pt x="37" y="36"/>
                  </a:moveTo>
                  <a:lnTo>
                    <a:pt x="35" y="36"/>
                  </a:lnTo>
                  <a:lnTo>
                    <a:pt x="30" y="36"/>
                  </a:lnTo>
                  <a:lnTo>
                    <a:pt x="22" y="34"/>
                  </a:lnTo>
                  <a:lnTo>
                    <a:pt x="15" y="30"/>
                  </a:lnTo>
                  <a:lnTo>
                    <a:pt x="7" y="23"/>
                  </a:lnTo>
                  <a:lnTo>
                    <a:pt x="3" y="13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0" y="11"/>
                  </a:lnTo>
                  <a:lnTo>
                    <a:pt x="37" y="20"/>
                  </a:lnTo>
                  <a:lnTo>
                    <a:pt x="39" y="34"/>
                  </a:lnTo>
                  <a:lnTo>
                    <a:pt x="39" y="121"/>
                  </a:lnTo>
                  <a:lnTo>
                    <a:pt x="37" y="121"/>
                  </a:lnTo>
                  <a:lnTo>
                    <a:pt x="37" y="36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" name="Freeform 9"/>
            <p:cNvSpPr>
              <a:spLocks/>
            </p:cNvSpPr>
            <p:nvPr/>
          </p:nvSpPr>
          <p:spPr bwMode="gray">
            <a:xfrm>
              <a:off x="2271" y="450"/>
              <a:ext cx="45" cy="139"/>
            </a:xfrm>
            <a:custGeom>
              <a:avLst/>
              <a:gdLst>
                <a:gd name="T0" fmla="*/ 3 w 45"/>
                <a:gd name="T1" fmla="*/ 42 h 139"/>
                <a:gd name="T2" fmla="*/ 6 w 45"/>
                <a:gd name="T3" fmla="*/ 42 h 139"/>
                <a:gd name="T4" fmla="*/ 12 w 45"/>
                <a:gd name="T5" fmla="*/ 42 h 139"/>
                <a:gd name="T6" fmla="*/ 20 w 45"/>
                <a:gd name="T7" fmla="*/ 39 h 139"/>
                <a:gd name="T8" fmla="*/ 29 w 45"/>
                <a:gd name="T9" fmla="*/ 35 h 139"/>
                <a:gd name="T10" fmla="*/ 37 w 45"/>
                <a:gd name="T11" fmla="*/ 27 h 139"/>
                <a:gd name="T12" fmla="*/ 43 w 45"/>
                <a:gd name="T13" fmla="*/ 17 h 139"/>
                <a:gd name="T14" fmla="*/ 45 w 45"/>
                <a:gd name="T15" fmla="*/ 2 h 139"/>
                <a:gd name="T16" fmla="*/ 43 w 45"/>
                <a:gd name="T17" fmla="*/ 0 h 139"/>
                <a:gd name="T18" fmla="*/ 37 w 45"/>
                <a:gd name="T19" fmla="*/ 2 h 139"/>
                <a:gd name="T20" fmla="*/ 29 w 45"/>
                <a:gd name="T21" fmla="*/ 3 h 139"/>
                <a:gd name="T22" fmla="*/ 19 w 45"/>
                <a:gd name="T23" fmla="*/ 7 h 139"/>
                <a:gd name="T24" fmla="*/ 11 w 45"/>
                <a:gd name="T25" fmla="*/ 14 h 139"/>
                <a:gd name="T26" fmla="*/ 4 w 45"/>
                <a:gd name="T27" fmla="*/ 23 h 139"/>
                <a:gd name="T28" fmla="*/ 0 w 45"/>
                <a:gd name="T29" fmla="*/ 39 h 139"/>
                <a:gd name="T30" fmla="*/ 0 w 45"/>
                <a:gd name="T31" fmla="*/ 139 h 139"/>
                <a:gd name="T32" fmla="*/ 3 w 45"/>
                <a:gd name="T33" fmla="*/ 139 h 139"/>
                <a:gd name="T34" fmla="*/ 3 w 45"/>
                <a:gd name="T35" fmla="*/ 4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139">
                  <a:moveTo>
                    <a:pt x="3" y="42"/>
                  </a:moveTo>
                  <a:lnTo>
                    <a:pt x="6" y="42"/>
                  </a:lnTo>
                  <a:lnTo>
                    <a:pt x="12" y="42"/>
                  </a:lnTo>
                  <a:lnTo>
                    <a:pt x="20" y="39"/>
                  </a:lnTo>
                  <a:lnTo>
                    <a:pt x="29" y="35"/>
                  </a:lnTo>
                  <a:lnTo>
                    <a:pt x="37" y="27"/>
                  </a:lnTo>
                  <a:lnTo>
                    <a:pt x="43" y="17"/>
                  </a:lnTo>
                  <a:lnTo>
                    <a:pt x="45" y="2"/>
                  </a:lnTo>
                  <a:lnTo>
                    <a:pt x="43" y="0"/>
                  </a:lnTo>
                  <a:lnTo>
                    <a:pt x="37" y="2"/>
                  </a:lnTo>
                  <a:lnTo>
                    <a:pt x="29" y="3"/>
                  </a:lnTo>
                  <a:lnTo>
                    <a:pt x="19" y="7"/>
                  </a:lnTo>
                  <a:lnTo>
                    <a:pt x="11" y="14"/>
                  </a:lnTo>
                  <a:lnTo>
                    <a:pt x="4" y="23"/>
                  </a:lnTo>
                  <a:lnTo>
                    <a:pt x="0" y="39"/>
                  </a:lnTo>
                  <a:lnTo>
                    <a:pt x="0" y="139"/>
                  </a:lnTo>
                  <a:lnTo>
                    <a:pt x="3" y="139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gray">
            <a:xfrm>
              <a:off x="1765" y="378"/>
              <a:ext cx="146" cy="211"/>
            </a:xfrm>
            <a:custGeom>
              <a:avLst/>
              <a:gdLst>
                <a:gd name="T0" fmla="*/ 68 w 146"/>
                <a:gd name="T1" fmla="*/ 67 h 211"/>
                <a:gd name="T2" fmla="*/ 67 w 146"/>
                <a:gd name="T3" fmla="*/ 67 h 211"/>
                <a:gd name="T4" fmla="*/ 60 w 146"/>
                <a:gd name="T5" fmla="*/ 66 h 211"/>
                <a:gd name="T6" fmla="*/ 50 w 146"/>
                <a:gd name="T7" fmla="*/ 64 h 211"/>
                <a:gd name="T8" fmla="*/ 41 w 146"/>
                <a:gd name="T9" fmla="*/ 62 h 211"/>
                <a:gd name="T10" fmla="*/ 29 w 146"/>
                <a:gd name="T11" fmla="*/ 55 h 211"/>
                <a:gd name="T12" fmla="*/ 18 w 146"/>
                <a:gd name="T13" fmla="*/ 47 h 211"/>
                <a:gd name="T14" fmla="*/ 10 w 146"/>
                <a:gd name="T15" fmla="*/ 35 h 211"/>
                <a:gd name="T16" fmla="*/ 3 w 146"/>
                <a:gd name="T17" fmla="*/ 20 h 211"/>
                <a:gd name="T18" fmla="*/ 0 w 146"/>
                <a:gd name="T19" fmla="*/ 0 h 211"/>
                <a:gd name="T20" fmla="*/ 3 w 146"/>
                <a:gd name="T21" fmla="*/ 0 h 211"/>
                <a:gd name="T22" fmla="*/ 10 w 146"/>
                <a:gd name="T23" fmla="*/ 0 h 211"/>
                <a:gd name="T24" fmla="*/ 19 w 146"/>
                <a:gd name="T25" fmla="*/ 0 h 211"/>
                <a:gd name="T26" fmla="*/ 30 w 146"/>
                <a:gd name="T27" fmla="*/ 2 h 211"/>
                <a:gd name="T28" fmla="*/ 41 w 146"/>
                <a:gd name="T29" fmla="*/ 6 h 211"/>
                <a:gd name="T30" fmla="*/ 53 w 146"/>
                <a:gd name="T31" fmla="*/ 14 h 211"/>
                <a:gd name="T32" fmla="*/ 62 w 146"/>
                <a:gd name="T33" fmla="*/ 25 h 211"/>
                <a:gd name="T34" fmla="*/ 69 w 146"/>
                <a:gd name="T35" fmla="*/ 41 h 211"/>
                <a:gd name="T36" fmla="*/ 73 w 146"/>
                <a:gd name="T37" fmla="*/ 62 h 211"/>
                <a:gd name="T38" fmla="*/ 73 w 146"/>
                <a:gd name="T39" fmla="*/ 60 h 211"/>
                <a:gd name="T40" fmla="*/ 73 w 146"/>
                <a:gd name="T41" fmla="*/ 55 h 211"/>
                <a:gd name="T42" fmla="*/ 75 w 146"/>
                <a:gd name="T43" fmla="*/ 45 h 211"/>
                <a:gd name="T44" fmla="*/ 79 w 146"/>
                <a:gd name="T45" fmla="*/ 36 h 211"/>
                <a:gd name="T46" fmla="*/ 84 w 146"/>
                <a:gd name="T47" fmla="*/ 25 h 211"/>
                <a:gd name="T48" fmla="*/ 92 w 146"/>
                <a:gd name="T49" fmla="*/ 16 h 211"/>
                <a:gd name="T50" fmla="*/ 106 w 146"/>
                <a:gd name="T51" fmla="*/ 8 h 211"/>
                <a:gd name="T52" fmla="*/ 123 w 146"/>
                <a:gd name="T53" fmla="*/ 2 h 211"/>
                <a:gd name="T54" fmla="*/ 146 w 146"/>
                <a:gd name="T55" fmla="*/ 0 h 211"/>
                <a:gd name="T56" fmla="*/ 145 w 146"/>
                <a:gd name="T57" fmla="*/ 2 h 211"/>
                <a:gd name="T58" fmla="*/ 145 w 146"/>
                <a:gd name="T59" fmla="*/ 8 h 211"/>
                <a:gd name="T60" fmla="*/ 143 w 146"/>
                <a:gd name="T61" fmla="*/ 17 h 211"/>
                <a:gd name="T62" fmla="*/ 139 w 146"/>
                <a:gd name="T63" fmla="*/ 28 h 211"/>
                <a:gd name="T64" fmla="*/ 134 w 146"/>
                <a:gd name="T65" fmla="*/ 39 h 211"/>
                <a:gd name="T66" fmla="*/ 126 w 146"/>
                <a:gd name="T67" fmla="*/ 49 h 211"/>
                <a:gd name="T68" fmla="*/ 114 w 146"/>
                <a:gd name="T69" fmla="*/ 59 h 211"/>
                <a:gd name="T70" fmla="*/ 98 w 146"/>
                <a:gd name="T71" fmla="*/ 64 h 211"/>
                <a:gd name="T72" fmla="*/ 79 w 146"/>
                <a:gd name="T73" fmla="*/ 67 h 211"/>
                <a:gd name="T74" fmla="*/ 79 w 146"/>
                <a:gd name="T75" fmla="*/ 211 h 211"/>
                <a:gd name="T76" fmla="*/ 68 w 146"/>
                <a:gd name="T77" fmla="*/ 211 h 211"/>
                <a:gd name="T78" fmla="*/ 68 w 146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211">
                  <a:moveTo>
                    <a:pt x="68" y="67"/>
                  </a:moveTo>
                  <a:lnTo>
                    <a:pt x="67" y="67"/>
                  </a:lnTo>
                  <a:lnTo>
                    <a:pt x="60" y="66"/>
                  </a:lnTo>
                  <a:lnTo>
                    <a:pt x="50" y="64"/>
                  </a:lnTo>
                  <a:lnTo>
                    <a:pt x="41" y="62"/>
                  </a:lnTo>
                  <a:lnTo>
                    <a:pt x="29" y="55"/>
                  </a:lnTo>
                  <a:lnTo>
                    <a:pt x="18" y="47"/>
                  </a:lnTo>
                  <a:lnTo>
                    <a:pt x="10" y="35"/>
                  </a:lnTo>
                  <a:lnTo>
                    <a:pt x="3" y="20"/>
                  </a:lnTo>
                  <a:lnTo>
                    <a:pt x="0" y="0"/>
                  </a:lnTo>
                  <a:lnTo>
                    <a:pt x="3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30" y="2"/>
                  </a:lnTo>
                  <a:lnTo>
                    <a:pt x="41" y="6"/>
                  </a:lnTo>
                  <a:lnTo>
                    <a:pt x="53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5" y="45"/>
                  </a:lnTo>
                  <a:lnTo>
                    <a:pt x="79" y="36"/>
                  </a:lnTo>
                  <a:lnTo>
                    <a:pt x="84" y="25"/>
                  </a:lnTo>
                  <a:lnTo>
                    <a:pt x="92" y="16"/>
                  </a:lnTo>
                  <a:lnTo>
                    <a:pt x="106" y="8"/>
                  </a:lnTo>
                  <a:lnTo>
                    <a:pt x="123" y="2"/>
                  </a:lnTo>
                  <a:lnTo>
                    <a:pt x="146" y="0"/>
                  </a:lnTo>
                  <a:lnTo>
                    <a:pt x="145" y="2"/>
                  </a:lnTo>
                  <a:lnTo>
                    <a:pt x="145" y="8"/>
                  </a:lnTo>
                  <a:lnTo>
                    <a:pt x="143" y="17"/>
                  </a:lnTo>
                  <a:lnTo>
                    <a:pt x="139" y="28"/>
                  </a:lnTo>
                  <a:lnTo>
                    <a:pt x="134" y="39"/>
                  </a:lnTo>
                  <a:lnTo>
                    <a:pt x="126" y="49"/>
                  </a:lnTo>
                  <a:lnTo>
                    <a:pt x="114" y="59"/>
                  </a:lnTo>
                  <a:lnTo>
                    <a:pt x="98" y="64"/>
                  </a:lnTo>
                  <a:lnTo>
                    <a:pt x="79" y="67"/>
                  </a:lnTo>
                  <a:lnTo>
                    <a:pt x="79" y="211"/>
                  </a:lnTo>
                  <a:lnTo>
                    <a:pt x="68" y="211"/>
                  </a:lnTo>
                  <a:lnTo>
                    <a:pt x="68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3" name="Freeform 11"/>
            <p:cNvSpPr>
              <a:spLocks/>
            </p:cNvSpPr>
            <p:nvPr/>
          </p:nvSpPr>
          <p:spPr bwMode="gray">
            <a:xfrm>
              <a:off x="2792" y="378"/>
              <a:ext cx="144" cy="211"/>
            </a:xfrm>
            <a:custGeom>
              <a:avLst/>
              <a:gdLst>
                <a:gd name="T0" fmla="*/ 67 w 144"/>
                <a:gd name="T1" fmla="*/ 67 h 211"/>
                <a:gd name="T2" fmla="*/ 66 w 144"/>
                <a:gd name="T3" fmla="*/ 67 h 211"/>
                <a:gd name="T4" fmla="*/ 59 w 144"/>
                <a:gd name="T5" fmla="*/ 66 h 211"/>
                <a:gd name="T6" fmla="*/ 50 w 144"/>
                <a:gd name="T7" fmla="*/ 64 h 211"/>
                <a:gd name="T8" fmla="*/ 39 w 144"/>
                <a:gd name="T9" fmla="*/ 62 h 211"/>
                <a:gd name="T10" fmla="*/ 28 w 144"/>
                <a:gd name="T11" fmla="*/ 55 h 211"/>
                <a:gd name="T12" fmla="*/ 17 w 144"/>
                <a:gd name="T13" fmla="*/ 47 h 211"/>
                <a:gd name="T14" fmla="*/ 9 w 144"/>
                <a:gd name="T15" fmla="*/ 35 h 211"/>
                <a:gd name="T16" fmla="*/ 2 w 144"/>
                <a:gd name="T17" fmla="*/ 20 h 211"/>
                <a:gd name="T18" fmla="*/ 0 w 144"/>
                <a:gd name="T19" fmla="*/ 0 h 211"/>
                <a:gd name="T20" fmla="*/ 2 w 144"/>
                <a:gd name="T21" fmla="*/ 0 h 211"/>
                <a:gd name="T22" fmla="*/ 9 w 144"/>
                <a:gd name="T23" fmla="*/ 0 h 211"/>
                <a:gd name="T24" fmla="*/ 17 w 144"/>
                <a:gd name="T25" fmla="*/ 0 h 211"/>
                <a:gd name="T26" fmla="*/ 28 w 144"/>
                <a:gd name="T27" fmla="*/ 2 h 211"/>
                <a:gd name="T28" fmla="*/ 40 w 144"/>
                <a:gd name="T29" fmla="*/ 6 h 211"/>
                <a:gd name="T30" fmla="*/ 51 w 144"/>
                <a:gd name="T31" fmla="*/ 14 h 211"/>
                <a:gd name="T32" fmla="*/ 62 w 144"/>
                <a:gd name="T33" fmla="*/ 25 h 211"/>
                <a:gd name="T34" fmla="*/ 69 w 144"/>
                <a:gd name="T35" fmla="*/ 41 h 211"/>
                <a:gd name="T36" fmla="*/ 73 w 144"/>
                <a:gd name="T37" fmla="*/ 62 h 211"/>
                <a:gd name="T38" fmla="*/ 73 w 144"/>
                <a:gd name="T39" fmla="*/ 60 h 211"/>
                <a:gd name="T40" fmla="*/ 73 w 144"/>
                <a:gd name="T41" fmla="*/ 55 h 211"/>
                <a:gd name="T42" fmla="*/ 74 w 144"/>
                <a:gd name="T43" fmla="*/ 45 h 211"/>
                <a:gd name="T44" fmla="*/ 77 w 144"/>
                <a:gd name="T45" fmla="*/ 36 h 211"/>
                <a:gd name="T46" fmla="*/ 82 w 144"/>
                <a:gd name="T47" fmla="*/ 25 h 211"/>
                <a:gd name="T48" fmla="*/ 91 w 144"/>
                <a:gd name="T49" fmla="*/ 16 h 211"/>
                <a:gd name="T50" fmla="*/ 105 w 144"/>
                <a:gd name="T51" fmla="*/ 8 h 211"/>
                <a:gd name="T52" fmla="*/ 121 w 144"/>
                <a:gd name="T53" fmla="*/ 2 h 211"/>
                <a:gd name="T54" fmla="*/ 144 w 144"/>
                <a:gd name="T55" fmla="*/ 0 h 211"/>
                <a:gd name="T56" fmla="*/ 144 w 144"/>
                <a:gd name="T57" fmla="*/ 2 h 211"/>
                <a:gd name="T58" fmla="*/ 144 w 144"/>
                <a:gd name="T59" fmla="*/ 8 h 211"/>
                <a:gd name="T60" fmla="*/ 141 w 144"/>
                <a:gd name="T61" fmla="*/ 17 h 211"/>
                <a:gd name="T62" fmla="*/ 139 w 144"/>
                <a:gd name="T63" fmla="*/ 28 h 211"/>
                <a:gd name="T64" fmla="*/ 133 w 144"/>
                <a:gd name="T65" fmla="*/ 39 h 211"/>
                <a:gd name="T66" fmla="*/ 125 w 144"/>
                <a:gd name="T67" fmla="*/ 49 h 211"/>
                <a:gd name="T68" fmla="*/ 113 w 144"/>
                <a:gd name="T69" fmla="*/ 59 h 211"/>
                <a:gd name="T70" fmla="*/ 97 w 144"/>
                <a:gd name="T71" fmla="*/ 64 h 211"/>
                <a:gd name="T72" fmla="*/ 77 w 144"/>
                <a:gd name="T73" fmla="*/ 67 h 211"/>
                <a:gd name="T74" fmla="*/ 77 w 144"/>
                <a:gd name="T75" fmla="*/ 211 h 211"/>
                <a:gd name="T76" fmla="*/ 67 w 144"/>
                <a:gd name="T77" fmla="*/ 211 h 211"/>
                <a:gd name="T78" fmla="*/ 67 w 144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211">
                  <a:moveTo>
                    <a:pt x="67" y="67"/>
                  </a:moveTo>
                  <a:lnTo>
                    <a:pt x="66" y="67"/>
                  </a:lnTo>
                  <a:lnTo>
                    <a:pt x="59" y="66"/>
                  </a:lnTo>
                  <a:lnTo>
                    <a:pt x="50" y="64"/>
                  </a:lnTo>
                  <a:lnTo>
                    <a:pt x="39" y="62"/>
                  </a:lnTo>
                  <a:lnTo>
                    <a:pt x="28" y="55"/>
                  </a:lnTo>
                  <a:lnTo>
                    <a:pt x="17" y="47"/>
                  </a:lnTo>
                  <a:lnTo>
                    <a:pt x="9" y="35"/>
                  </a:lnTo>
                  <a:lnTo>
                    <a:pt x="2" y="20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8" y="2"/>
                  </a:lnTo>
                  <a:lnTo>
                    <a:pt x="40" y="6"/>
                  </a:lnTo>
                  <a:lnTo>
                    <a:pt x="51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4" y="45"/>
                  </a:lnTo>
                  <a:lnTo>
                    <a:pt x="77" y="36"/>
                  </a:lnTo>
                  <a:lnTo>
                    <a:pt x="82" y="25"/>
                  </a:lnTo>
                  <a:lnTo>
                    <a:pt x="91" y="16"/>
                  </a:lnTo>
                  <a:lnTo>
                    <a:pt x="105" y="8"/>
                  </a:lnTo>
                  <a:lnTo>
                    <a:pt x="121" y="2"/>
                  </a:lnTo>
                  <a:lnTo>
                    <a:pt x="144" y="0"/>
                  </a:lnTo>
                  <a:lnTo>
                    <a:pt x="144" y="2"/>
                  </a:lnTo>
                  <a:lnTo>
                    <a:pt x="144" y="8"/>
                  </a:lnTo>
                  <a:lnTo>
                    <a:pt x="141" y="17"/>
                  </a:lnTo>
                  <a:lnTo>
                    <a:pt x="139" y="28"/>
                  </a:lnTo>
                  <a:lnTo>
                    <a:pt x="133" y="39"/>
                  </a:lnTo>
                  <a:lnTo>
                    <a:pt x="125" y="49"/>
                  </a:lnTo>
                  <a:lnTo>
                    <a:pt x="113" y="59"/>
                  </a:lnTo>
                  <a:lnTo>
                    <a:pt x="97" y="64"/>
                  </a:lnTo>
                  <a:lnTo>
                    <a:pt x="77" y="67"/>
                  </a:lnTo>
                  <a:lnTo>
                    <a:pt x="77" y="211"/>
                  </a:lnTo>
                  <a:lnTo>
                    <a:pt x="67" y="211"/>
                  </a:lnTo>
                  <a:lnTo>
                    <a:pt x="67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4" name="Freeform 12"/>
            <p:cNvSpPr>
              <a:spLocks/>
            </p:cNvSpPr>
            <p:nvPr/>
          </p:nvSpPr>
          <p:spPr bwMode="gray">
            <a:xfrm>
              <a:off x="2631" y="457"/>
              <a:ext cx="89" cy="132"/>
            </a:xfrm>
            <a:custGeom>
              <a:avLst/>
              <a:gdLst>
                <a:gd name="T0" fmla="*/ 42 w 89"/>
                <a:gd name="T1" fmla="*/ 43 h 132"/>
                <a:gd name="T2" fmla="*/ 39 w 89"/>
                <a:gd name="T3" fmla="*/ 42 h 132"/>
                <a:gd name="T4" fmla="*/ 33 w 89"/>
                <a:gd name="T5" fmla="*/ 42 h 132"/>
                <a:gd name="T6" fmla="*/ 25 w 89"/>
                <a:gd name="T7" fmla="*/ 39 h 132"/>
                <a:gd name="T8" fmla="*/ 16 w 89"/>
                <a:gd name="T9" fmla="*/ 35 h 132"/>
                <a:gd name="T10" fmla="*/ 8 w 89"/>
                <a:gd name="T11" fmla="*/ 27 h 132"/>
                <a:gd name="T12" fmla="*/ 2 w 89"/>
                <a:gd name="T13" fmla="*/ 16 h 132"/>
                <a:gd name="T14" fmla="*/ 0 w 89"/>
                <a:gd name="T15" fmla="*/ 0 h 132"/>
                <a:gd name="T16" fmla="*/ 2 w 89"/>
                <a:gd name="T17" fmla="*/ 0 h 132"/>
                <a:gd name="T18" fmla="*/ 6 w 89"/>
                <a:gd name="T19" fmla="*/ 0 h 132"/>
                <a:gd name="T20" fmla="*/ 12 w 89"/>
                <a:gd name="T21" fmla="*/ 1 h 132"/>
                <a:gd name="T22" fmla="*/ 21 w 89"/>
                <a:gd name="T23" fmla="*/ 3 h 132"/>
                <a:gd name="T24" fmla="*/ 29 w 89"/>
                <a:gd name="T25" fmla="*/ 8 h 132"/>
                <a:gd name="T26" fmla="*/ 37 w 89"/>
                <a:gd name="T27" fmla="*/ 15 h 132"/>
                <a:gd name="T28" fmla="*/ 42 w 89"/>
                <a:gd name="T29" fmla="*/ 26 h 132"/>
                <a:gd name="T30" fmla="*/ 45 w 89"/>
                <a:gd name="T31" fmla="*/ 39 h 132"/>
                <a:gd name="T32" fmla="*/ 45 w 89"/>
                <a:gd name="T33" fmla="*/ 38 h 132"/>
                <a:gd name="T34" fmla="*/ 45 w 89"/>
                <a:gd name="T35" fmla="*/ 34 h 132"/>
                <a:gd name="T36" fmla="*/ 46 w 89"/>
                <a:gd name="T37" fmla="*/ 27 h 132"/>
                <a:gd name="T38" fmla="*/ 49 w 89"/>
                <a:gd name="T39" fmla="*/ 20 h 132"/>
                <a:gd name="T40" fmla="*/ 54 w 89"/>
                <a:gd name="T41" fmla="*/ 14 h 132"/>
                <a:gd name="T42" fmla="*/ 62 w 89"/>
                <a:gd name="T43" fmla="*/ 7 h 132"/>
                <a:gd name="T44" fmla="*/ 73 w 89"/>
                <a:gd name="T45" fmla="*/ 3 h 132"/>
                <a:gd name="T46" fmla="*/ 89 w 89"/>
                <a:gd name="T47" fmla="*/ 0 h 132"/>
                <a:gd name="T48" fmla="*/ 89 w 89"/>
                <a:gd name="T49" fmla="*/ 3 h 132"/>
                <a:gd name="T50" fmla="*/ 88 w 89"/>
                <a:gd name="T51" fmla="*/ 10 h 132"/>
                <a:gd name="T52" fmla="*/ 87 w 89"/>
                <a:gd name="T53" fmla="*/ 18 h 132"/>
                <a:gd name="T54" fmla="*/ 81 w 89"/>
                <a:gd name="T55" fmla="*/ 26 h 132"/>
                <a:gd name="T56" fmla="*/ 74 w 89"/>
                <a:gd name="T57" fmla="*/ 34 h 132"/>
                <a:gd name="T58" fmla="*/ 64 w 89"/>
                <a:gd name="T59" fmla="*/ 41 h 132"/>
                <a:gd name="T60" fmla="*/ 47 w 89"/>
                <a:gd name="T61" fmla="*/ 43 h 132"/>
                <a:gd name="T62" fmla="*/ 47 w 89"/>
                <a:gd name="T63" fmla="*/ 132 h 132"/>
                <a:gd name="T64" fmla="*/ 42 w 89"/>
                <a:gd name="T65" fmla="*/ 132 h 132"/>
                <a:gd name="T66" fmla="*/ 42 w 89"/>
                <a:gd name="T67" fmla="*/ 4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132">
                  <a:moveTo>
                    <a:pt x="42" y="43"/>
                  </a:moveTo>
                  <a:lnTo>
                    <a:pt x="39" y="42"/>
                  </a:lnTo>
                  <a:lnTo>
                    <a:pt x="33" y="42"/>
                  </a:lnTo>
                  <a:lnTo>
                    <a:pt x="25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2" y="1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2" y="1"/>
                  </a:lnTo>
                  <a:lnTo>
                    <a:pt x="21" y="3"/>
                  </a:lnTo>
                  <a:lnTo>
                    <a:pt x="29" y="8"/>
                  </a:lnTo>
                  <a:lnTo>
                    <a:pt x="37" y="15"/>
                  </a:lnTo>
                  <a:lnTo>
                    <a:pt x="42" y="26"/>
                  </a:lnTo>
                  <a:lnTo>
                    <a:pt x="45" y="39"/>
                  </a:lnTo>
                  <a:lnTo>
                    <a:pt x="45" y="38"/>
                  </a:lnTo>
                  <a:lnTo>
                    <a:pt x="45" y="34"/>
                  </a:lnTo>
                  <a:lnTo>
                    <a:pt x="46" y="27"/>
                  </a:lnTo>
                  <a:lnTo>
                    <a:pt x="49" y="20"/>
                  </a:lnTo>
                  <a:lnTo>
                    <a:pt x="54" y="14"/>
                  </a:lnTo>
                  <a:lnTo>
                    <a:pt x="62" y="7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88" y="10"/>
                  </a:lnTo>
                  <a:lnTo>
                    <a:pt x="87" y="18"/>
                  </a:lnTo>
                  <a:lnTo>
                    <a:pt x="81" y="26"/>
                  </a:lnTo>
                  <a:lnTo>
                    <a:pt x="74" y="34"/>
                  </a:lnTo>
                  <a:lnTo>
                    <a:pt x="64" y="41"/>
                  </a:lnTo>
                  <a:lnTo>
                    <a:pt x="47" y="43"/>
                  </a:lnTo>
                  <a:lnTo>
                    <a:pt x="47" y="132"/>
                  </a:lnTo>
                  <a:lnTo>
                    <a:pt x="42" y="132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5" name="Freeform 13"/>
            <p:cNvSpPr>
              <a:spLocks/>
            </p:cNvSpPr>
            <p:nvPr/>
          </p:nvSpPr>
          <p:spPr bwMode="gray">
            <a:xfrm>
              <a:off x="2430" y="403"/>
              <a:ext cx="88" cy="186"/>
            </a:xfrm>
            <a:custGeom>
              <a:avLst/>
              <a:gdLst>
                <a:gd name="T0" fmla="*/ 43 w 88"/>
                <a:gd name="T1" fmla="*/ 43 h 186"/>
                <a:gd name="T2" fmla="*/ 41 w 88"/>
                <a:gd name="T3" fmla="*/ 43 h 186"/>
                <a:gd name="T4" fmla="*/ 35 w 88"/>
                <a:gd name="T5" fmla="*/ 43 h 186"/>
                <a:gd name="T6" fmla="*/ 27 w 88"/>
                <a:gd name="T7" fmla="*/ 41 h 186"/>
                <a:gd name="T8" fmla="*/ 18 w 88"/>
                <a:gd name="T9" fmla="*/ 35 h 186"/>
                <a:gd name="T10" fmla="*/ 8 w 88"/>
                <a:gd name="T11" fmla="*/ 28 h 186"/>
                <a:gd name="T12" fmla="*/ 3 w 88"/>
                <a:gd name="T13" fmla="*/ 16 h 186"/>
                <a:gd name="T14" fmla="*/ 0 w 88"/>
                <a:gd name="T15" fmla="*/ 0 h 186"/>
                <a:gd name="T16" fmla="*/ 3 w 88"/>
                <a:gd name="T17" fmla="*/ 0 h 186"/>
                <a:gd name="T18" fmla="*/ 8 w 88"/>
                <a:gd name="T19" fmla="*/ 0 h 186"/>
                <a:gd name="T20" fmla="*/ 17 w 88"/>
                <a:gd name="T21" fmla="*/ 1 h 186"/>
                <a:gd name="T22" fmla="*/ 26 w 88"/>
                <a:gd name="T23" fmla="*/ 6 h 186"/>
                <a:gd name="T24" fmla="*/ 35 w 88"/>
                <a:gd name="T25" fmla="*/ 12 h 186"/>
                <a:gd name="T26" fmla="*/ 42 w 88"/>
                <a:gd name="T27" fmla="*/ 24 h 186"/>
                <a:gd name="T28" fmla="*/ 48 w 88"/>
                <a:gd name="T29" fmla="*/ 41 h 186"/>
                <a:gd name="T30" fmla="*/ 48 w 88"/>
                <a:gd name="T31" fmla="*/ 90 h 186"/>
                <a:gd name="T32" fmla="*/ 48 w 88"/>
                <a:gd name="T33" fmla="*/ 88 h 186"/>
                <a:gd name="T34" fmla="*/ 48 w 88"/>
                <a:gd name="T35" fmla="*/ 82 h 186"/>
                <a:gd name="T36" fmla="*/ 50 w 88"/>
                <a:gd name="T37" fmla="*/ 74 h 186"/>
                <a:gd name="T38" fmla="*/ 54 w 88"/>
                <a:gd name="T39" fmla="*/ 66 h 186"/>
                <a:gd name="T40" fmla="*/ 61 w 88"/>
                <a:gd name="T41" fmla="*/ 58 h 186"/>
                <a:gd name="T42" fmla="*/ 72 w 88"/>
                <a:gd name="T43" fmla="*/ 53 h 186"/>
                <a:gd name="T44" fmla="*/ 87 w 88"/>
                <a:gd name="T45" fmla="*/ 50 h 186"/>
                <a:gd name="T46" fmla="*/ 88 w 88"/>
                <a:gd name="T47" fmla="*/ 51 h 186"/>
                <a:gd name="T48" fmla="*/ 88 w 88"/>
                <a:gd name="T49" fmla="*/ 57 h 186"/>
                <a:gd name="T50" fmla="*/ 87 w 88"/>
                <a:gd name="T51" fmla="*/ 64 h 186"/>
                <a:gd name="T52" fmla="*/ 84 w 88"/>
                <a:gd name="T53" fmla="*/ 72 h 186"/>
                <a:gd name="T54" fmla="*/ 80 w 88"/>
                <a:gd name="T55" fmla="*/ 80 h 186"/>
                <a:gd name="T56" fmla="*/ 73 w 88"/>
                <a:gd name="T57" fmla="*/ 86 h 186"/>
                <a:gd name="T58" fmla="*/ 62 w 88"/>
                <a:gd name="T59" fmla="*/ 92 h 186"/>
                <a:gd name="T60" fmla="*/ 48 w 88"/>
                <a:gd name="T61" fmla="*/ 93 h 186"/>
                <a:gd name="T62" fmla="*/ 48 w 88"/>
                <a:gd name="T63" fmla="*/ 186 h 186"/>
                <a:gd name="T64" fmla="*/ 43 w 88"/>
                <a:gd name="T65" fmla="*/ 186 h 186"/>
                <a:gd name="T66" fmla="*/ 43 w 88"/>
                <a:gd name="T67" fmla="*/ 143 h 186"/>
                <a:gd name="T68" fmla="*/ 42 w 88"/>
                <a:gd name="T69" fmla="*/ 143 h 186"/>
                <a:gd name="T70" fmla="*/ 37 w 88"/>
                <a:gd name="T71" fmla="*/ 142 h 186"/>
                <a:gd name="T72" fmla="*/ 29 w 88"/>
                <a:gd name="T73" fmla="*/ 140 h 186"/>
                <a:gd name="T74" fmla="*/ 22 w 88"/>
                <a:gd name="T75" fmla="*/ 136 h 186"/>
                <a:gd name="T76" fmla="*/ 14 w 88"/>
                <a:gd name="T77" fmla="*/ 130 h 186"/>
                <a:gd name="T78" fmla="*/ 8 w 88"/>
                <a:gd name="T79" fmla="*/ 120 h 186"/>
                <a:gd name="T80" fmla="*/ 7 w 88"/>
                <a:gd name="T81" fmla="*/ 105 h 186"/>
                <a:gd name="T82" fmla="*/ 8 w 88"/>
                <a:gd name="T83" fmla="*/ 105 h 186"/>
                <a:gd name="T84" fmla="*/ 12 w 88"/>
                <a:gd name="T85" fmla="*/ 107 h 186"/>
                <a:gd name="T86" fmla="*/ 19 w 88"/>
                <a:gd name="T87" fmla="*/ 108 h 186"/>
                <a:gd name="T88" fmla="*/ 26 w 88"/>
                <a:gd name="T89" fmla="*/ 111 h 186"/>
                <a:gd name="T90" fmla="*/ 34 w 88"/>
                <a:gd name="T91" fmla="*/ 117 h 186"/>
                <a:gd name="T92" fmla="*/ 39 w 88"/>
                <a:gd name="T93" fmla="*/ 127 h 186"/>
                <a:gd name="T94" fmla="*/ 43 w 88"/>
                <a:gd name="T95" fmla="*/ 140 h 186"/>
                <a:gd name="T96" fmla="*/ 43 w 88"/>
                <a:gd name="T97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186">
                  <a:moveTo>
                    <a:pt x="43" y="43"/>
                  </a:moveTo>
                  <a:lnTo>
                    <a:pt x="41" y="43"/>
                  </a:lnTo>
                  <a:lnTo>
                    <a:pt x="35" y="43"/>
                  </a:lnTo>
                  <a:lnTo>
                    <a:pt x="27" y="41"/>
                  </a:lnTo>
                  <a:lnTo>
                    <a:pt x="18" y="35"/>
                  </a:lnTo>
                  <a:lnTo>
                    <a:pt x="8" y="28"/>
                  </a:lnTo>
                  <a:lnTo>
                    <a:pt x="3" y="16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7" y="1"/>
                  </a:lnTo>
                  <a:lnTo>
                    <a:pt x="26" y="6"/>
                  </a:lnTo>
                  <a:lnTo>
                    <a:pt x="35" y="12"/>
                  </a:lnTo>
                  <a:lnTo>
                    <a:pt x="42" y="24"/>
                  </a:lnTo>
                  <a:lnTo>
                    <a:pt x="48" y="41"/>
                  </a:lnTo>
                  <a:lnTo>
                    <a:pt x="48" y="90"/>
                  </a:lnTo>
                  <a:lnTo>
                    <a:pt x="48" y="88"/>
                  </a:lnTo>
                  <a:lnTo>
                    <a:pt x="48" y="82"/>
                  </a:lnTo>
                  <a:lnTo>
                    <a:pt x="50" y="74"/>
                  </a:lnTo>
                  <a:lnTo>
                    <a:pt x="54" y="66"/>
                  </a:lnTo>
                  <a:lnTo>
                    <a:pt x="61" y="58"/>
                  </a:lnTo>
                  <a:lnTo>
                    <a:pt x="72" y="53"/>
                  </a:lnTo>
                  <a:lnTo>
                    <a:pt x="87" y="50"/>
                  </a:lnTo>
                  <a:lnTo>
                    <a:pt x="88" y="51"/>
                  </a:lnTo>
                  <a:lnTo>
                    <a:pt x="88" y="57"/>
                  </a:lnTo>
                  <a:lnTo>
                    <a:pt x="87" y="64"/>
                  </a:lnTo>
                  <a:lnTo>
                    <a:pt x="84" y="72"/>
                  </a:lnTo>
                  <a:lnTo>
                    <a:pt x="80" y="80"/>
                  </a:lnTo>
                  <a:lnTo>
                    <a:pt x="73" y="86"/>
                  </a:lnTo>
                  <a:lnTo>
                    <a:pt x="62" y="92"/>
                  </a:lnTo>
                  <a:lnTo>
                    <a:pt x="48" y="93"/>
                  </a:lnTo>
                  <a:lnTo>
                    <a:pt x="48" y="186"/>
                  </a:lnTo>
                  <a:lnTo>
                    <a:pt x="43" y="186"/>
                  </a:lnTo>
                  <a:lnTo>
                    <a:pt x="43" y="143"/>
                  </a:lnTo>
                  <a:lnTo>
                    <a:pt x="42" y="143"/>
                  </a:lnTo>
                  <a:lnTo>
                    <a:pt x="37" y="142"/>
                  </a:lnTo>
                  <a:lnTo>
                    <a:pt x="29" y="140"/>
                  </a:lnTo>
                  <a:lnTo>
                    <a:pt x="22" y="136"/>
                  </a:lnTo>
                  <a:lnTo>
                    <a:pt x="14" y="130"/>
                  </a:lnTo>
                  <a:lnTo>
                    <a:pt x="8" y="120"/>
                  </a:lnTo>
                  <a:lnTo>
                    <a:pt x="7" y="105"/>
                  </a:lnTo>
                  <a:lnTo>
                    <a:pt x="8" y="105"/>
                  </a:lnTo>
                  <a:lnTo>
                    <a:pt x="12" y="107"/>
                  </a:lnTo>
                  <a:lnTo>
                    <a:pt x="19" y="108"/>
                  </a:lnTo>
                  <a:lnTo>
                    <a:pt x="26" y="111"/>
                  </a:lnTo>
                  <a:lnTo>
                    <a:pt x="34" y="117"/>
                  </a:lnTo>
                  <a:lnTo>
                    <a:pt x="39" y="127"/>
                  </a:lnTo>
                  <a:lnTo>
                    <a:pt x="43" y="14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6" name="Freeform 14"/>
            <p:cNvSpPr>
              <a:spLocks/>
            </p:cNvSpPr>
            <p:nvPr/>
          </p:nvSpPr>
          <p:spPr bwMode="gray">
            <a:xfrm>
              <a:off x="1914" y="233"/>
              <a:ext cx="166" cy="356"/>
            </a:xfrm>
            <a:custGeom>
              <a:avLst/>
              <a:gdLst>
                <a:gd name="T0" fmla="*/ 85 w 166"/>
                <a:gd name="T1" fmla="*/ 84 h 356"/>
                <a:gd name="T2" fmla="*/ 101 w 166"/>
                <a:gd name="T3" fmla="*/ 81 h 356"/>
                <a:gd name="T4" fmla="*/ 124 w 166"/>
                <a:gd name="T5" fmla="*/ 73 h 356"/>
                <a:gd name="T6" fmla="*/ 148 w 166"/>
                <a:gd name="T7" fmla="*/ 56 h 356"/>
                <a:gd name="T8" fmla="*/ 163 w 166"/>
                <a:gd name="T9" fmla="*/ 23 h 356"/>
                <a:gd name="T10" fmla="*/ 163 w 166"/>
                <a:gd name="T11" fmla="*/ 0 h 356"/>
                <a:gd name="T12" fmla="*/ 148 w 166"/>
                <a:gd name="T13" fmla="*/ 0 h 356"/>
                <a:gd name="T14" fmla="*/ 125 w 166"/>
                <a:gd name="T15" fmla="*/ 6 h 356"/>
                <a:gd name="T16" fmla="*/ 101 w 166"/>
                <a:gd name="T17" fmla="*/ 22 h 356"/>
                <a:gd name="T18" fmla="*/ 82 w 166"/>
                <a:gd name="T19" fmla="*/ 54 h 356"/>
                <a:gd name="T20" fmla="*/ 77 w 166"/>
                <a:gd name="T21" fmla="*/ 173 h 356"/>
                <a:gd name="T22" fmla="*/ 77 w 166"/>
                <a:gd name="T23" fmla="*/ 165 h 356"/>
                <a:gd name="T24" fmla="*/ 71 w 166"/>
                <a:gd name="T25" fmla="*/ 146 h 356"/>
                <a:gd name="T26" fmla="*/ 60 w 166"/>
                <a:gd name="T27" fmla="*/ 123 h 356"/>
                <a:gd name="T28" fmla="*/ 38 w 166"/>
                <a:gd name="T29" fmla="*/ 104 h 356"/>
                <a:gd name="T30" fmla="*/ 0 w 166"/>
                <a:gd name="T31" fmla="*/ 96 h 356"/>
                <a:gd name="T32" fmla="*/ 0 w 166"/>
                <a:gd name="T33" fmla="*/ 103 h 356"/>
                <a:gd name="T34" fmla="*/ 0 w 166"/>
                <a:gd name="T35" fmla="*/ 120 h 356"/>
                <a:gd name="T36" fmla="*/ 8 w 166"/>
                <a:gd name="T37" fmla="*/ 143 h 356"/>
                <a:gd name="T38" fmla="*/ 24 w 166"/>
                <a:gd name="T39" fmla="*/ 163 h 356"/>
                <a:gd name="T40" fmla="*/ 55 w 166"/>
                <a:gd name="T41" fmla="*/ 177 h 356"/>
                <a:gd name="T42" fmla="*/ 77 w 166"/>
                <a:gd name="T43" fmla="*/ 356 h 356"/>
                <a:gd name="T44" fmla="*/ 82 w 166"/>
                <a:gd name="T45" fmla="*/ 274 h 356"/>
                <a:gd name="T46" fmla="*/ 91 w 166"/>
                <a:gd name="T47" fmla="*/ 273 h 356"/>
                <a:gd name="T48" fmla="*/ 112 w 166"/>
                <a:gd name="T49" fmla="*/ 267 h 356"/>
                <a:gd name="T50" fmla="*/ 135 w 166"/>
                <a:gd name="T51" fmla="*/ 252 h 356"/>
                <a:gd name="T52" fmla="*/ 151 w 166"/>
                <a:gd name="T53" fmla="*/ 224 h 356"/>
                <a:gd name="T54" fmla="*/ 152 w 166"/>
                <a:gd name="T55" fmla="*/ 203 h 356"/>
                <a:gd name="T56" fmla="*/ 137 w 166"/>
                <a:gd name="T57" fmla="*/ 204 h 356"/>
                <a:gd name="T58" fmla="*/ 117 w 166"/>
                <a:gd name="T59" fmla="*/ 211 h 356"/>
                <a:gd name="T60" fmla="*/ 97 w 166"/>
                <a:gd name="T61" fmla="*/ 231 h 356"/>
                <a:gd name="T62" fmla="*/ 82 w 166"/>
                <a:gd name="T63" fmla="*/ 26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6" h="356">
                  <a:moveTo>
                    <a:pt x="82" y="84"/>
                  </a:moveTo>
                  <a:lnTo>
                    <a:pt x="85" y="84"/>
                  </a:lnTo>
                  <a:lnTo>
                    <a:pt x="91" y="84"/>
                  </a:lnTo>
                  <a:lnTo>
                    <a:pt x="101" y="81"/>
                  </a:lnTo>
                  <a:lnTo>
                    <a:pt x="112" y="78"/>
                  </a:lnTo>
                  <a:lnTo>
                    <a:pt x="124" y="73"/>
                  </a:lnTo>
                  <a:lnTo>
                    <a:pt x="136" y="66"/>
                  </a:lnTo>
                  <a:lnTo>
                    <a:pt x="148" y="56"/>
                  </a:lnTo>
                  <a:lnTo>
                    <a:pt x="156" y="42"/>
                  </a:lnTo>
                  <a:lnTo>
                    <a:pt x="163" y="23"/>
                  </a:lnTo>
                  <a:lnTo>
                    <a:pt x="166" y="2"/>
                  </a:lnTo>
                  <a:lnTo>
                    <a:pt x="163" y="0"/>
                  </a:lnTo>
                  <a:lnTo>
                    <a:pt x="158" y="0"/>
                  </a:lnTo>
                  <a:lnTo>
                    <a:pt x="148" y="0"/>
                  </a:lnTo>
                  <a:lnTo>
                    <a:pt x="137" y="3"/>
                  </a:lnTo>
                  <a:lnTo>
                    <a:pt x="125" y="6"/>
                  </a:lnTo>
                  <a:lnTo>
                    <a:pt x="113" y="12"/>
                  </a:lnTo>
                  <a:lnTo>
                    <a:pt x="101" y="22"/>
                  </a:lnTo>
                  <a:lnTo>
                    <a:pt x="90" y="35"/>
                  </a:lnTo>
                  <a:lnTo>
                    <a:pt x="82" y="54"/>
                  </a:lnTo>
                  <a:lnTo>
                    <a:pt x="77" y="78"/>
                  </a:lnTo>
                  <a:lnTo>
                    <a:pt x="77" y="173"/>
                  </a:lnTo>
                  <a:lnTo>
                    <a:pt x="77" y="170"/>
                  </a:lnTo>
                  <a:lnTo>
                    <a:pt x="77" y="165"/>
                  </a:lnTo>
                  <a:lnTo>
                    <a:pt x="74" y="157"/>
                  </a:lnTo>
                  <a:lnTo>
                    <a:pt x="71" y="146"/>
                  </a:lnTo>
                  <a:lnTo>
                    <a:pt x="67" y="134"/>
                  </a:lnTo>
                  <a:lnTo>
                    <a:pt x="60" y="123"/>
                  </a:lnTo>
                  <a:lnTo>
                    <a:pt x="50" y="112"/>
                  </a:lnTo>
                  <a:lnTo>
                    <a:pt x="38" y="104"/>
                  </a:lnTo>
                  <a:lnTo>
                    <a:pt x="20" y="97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11"/>
                  </a:lnTo>
                  <a:lnTo>
                    <a:pt x="0" y="120"/>
                  </a:lnTo>
                  <a:lnTo>
                    <a:pt x="2" y="131"/>
                  </a:lnTo>
                  <a:lnTo>
                    <a:pt x="8" y="143"/>
                  </a:lnTo>
                  <a:lnTo>
                    <a:pt x="15" y="154"/>
                  </a:lnTo>
                  <a:lnTo>
                    <a:pt x="24" y="163"/>
                  </a:lnTo>
                  <a:lnTo>
                    <a:pt x="38" y="171"/>
                  </a:lnTo>
                  <a:lnTo>
                    <a:pt x="55" y="177"/>
                  </a:lnTo>
                  <a:lnTo>
                    <a:pt x="77" y="178"/>
                  </a:lnTo>
                  <a:lnTo>
                    <a:pt x="77" y="356"/>
                  </a:lnTo>
                  <a:lnTo>
                    <a:pt x="82" y="356"/>
                  </a:lnTo>
                  <a:lnTo>
                    <a:pt x="82" y="274"/>
                  </a:lnTo>
                  <a:lnTo>
                    <a:pt x="85" y="273"/>
                  </a:lnTo>
                  <a:lnTo>
                    <a:pt x="91" y="273"/>
                  </a:lnTo>
                  <a:lnTo>
                    <a:pt x="101" y="271"/>
                  </a:lnTo>
                  <a:lnTo>
                    <a:pt x="112" y="267"/>
                  </a:lnTo>
                  <a:lnTo>
                    <a:pt x="124" y="262"/>
                  </a:lnTo>
                  <a:lnTo>
                    <a:pt x="135" y="252"/>
                  </a:lnTo>
                  <a:lnTo>
                    <a:pt x="144" y="240"/>
                  </a:lnTo>
                  <a:lnTo>
                    <a:pt x="151" y="224"/>
                  </a:lnTo>
                  <a:lnTo>
                    <a:pt x="154" y="203"/>
                  </a:lnTo>
                  <a:lnTo>
                    <a:pt x="152" y="203"/>
                  </a:lnTo>
                  <a:lnTo>
                    <a:pt x="145" y="203"/>
                  </a:lnTo>
                  <a:lnTo>
                    <a:pt x="137" y="204"/>
                  </a:lnTo>
                  <a:lnTo>
                    <a:pt x="128" y="207"/>
                  </a:lnTo>
                  <a:lnTo>
                    <a:pt x="117" y="211"/>
                  </a:lnTo>
                  <a:lnTo>
                    <a:pt x="106" y="219"/>
                  </a:lnTo>
                  <a:lnTo>
                    <a:pt x="97" y="231"/>
                  </a:lnTo>
                  <a:lnTo>
                    <a:pt x="89" y="247"/>
                  </a:lnTo>
                  <a:lnTo>
                    <a:pt x="82" y="267"/>
                  </a:lnTo>
                  <a:lnTo>
                    <a:pt x="82" y="84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7" name="Freeform 15"/>
            <p:cNvSpPr>
              <a:spLocks/>
            </p:cNvSpPr>
            <p:nvPr/>
          </p:nvSpPr>
          <p:spPr bwMode="gray">
            <a:xfrm>
              <a:off x="2514" y="379"/>
              <a:ext cx="92" cy="210"/>
            </a:xfrm>
            <a:custGeom>
              <a:avLst/>
              <a:gdLst>
                <a:gd name="T0" fmla="*/ 43 w 92"/>
                <a:gd name="T1" fmla="*/ 162 h 210"/>
                <a:gd name="T2" fmla="*/ 36 w 92"/>
                <a:gd name="T3" fmla="*/ 160 h 210"/>
                <a:gd name="T4" fmla="*/ 23 w 92"/>
                <a:gd name="T5" fmla="*/ 155 h 210"/>
                <a:gd name="T6" fmla="*/ 12 w 92"/>
                <a:gd name="T7" fmla="*/ 141 h 210"/>
                <a:gd name="T8" fmla="*/ 12 w 92"/>
                <a:gd name="T9" fmla="*/ 129 h 210"/>
                <a:gd name="T10" fmla="*/ 23 w 92"/>
                <a:gd name="T11" fmla="*/ 132 h 210"/>
                <a:gd name="T12" fmla="*/ 38 w 92"/>
                <a:gd name="T13" fmla="*/ 145 h 210"/>
                <a:gd name="T14" fmla="*/ 43 w 92"/>
                <a:gd name="T15" fmla="*/ 108 h 210"/>
                <a:gd name="T16" fmla="*/ 35 w 92"/>
                <a:gd name="T17" fmla="*/ 106 h 210"/>
                <a:gd name="T18" fmla="*/ 20 w 92"/>
                <a:gd name="T19" fmla="*/ 101 h 210"/>
                <a:gd name="T20" fmla="*/ 7 w 92"/>
                <a:gd name="T21" fmla="*/ 83 h 210"/>
                <a:gd name="T22" fmla="*/ 7 w 92"/>
                <a:gd name="T23" fmla="*/ 70 h 210"/>
                <a:gd name="T24" fmla="*/ 17 w 92"/>
                <a:gd name="T25" fmla="*/ 71 h 210"/>
                <a:gd name="T26" fmla="*/ 31 w 92"/>
                <a:gd name="T27" fmla="*/ 81 h 210"/>
                <a:gd name="T28" fmla="*/ 43 w 92"/>
                <a:gd name="T29" fmla="*/ 105 h 210"/>
                <a:gd name="T30" fmla="*/ 40 w 92"/>
                <a:gd name="T31" fmla="*/ 43 h 210"/>
                <a:gd name="T32" fmla="*/ 26 w 92"/>
                <a:gd name="T33" fmla="*/ 39 h 210"/>
                <a:gd name="T34" fmla="*/ 8 w 92"/>
                <a:gd name="T35" fmla="*/ 27 h 210"/>
                <a:gd name="T36" fmla="*/ 0 w 92"/>
                <a:gd name="T37" fmla="*/ 0 h 210"/>
                <a:gd name="T38" fmla="*/ 7 w 92"/>
                <a:gd name="T39" fmla="*/ 0 h 210"/>
                <a:gd name="T40" fmla="*/ 23 w 92"/>
                <a:gd name="T41" fmla="*/ 5 h 210"/>
                <a:gd name="T42" fmla="*/ 39 w 92"/>
                <a:gd name="T43" fmla="*/ 23 h 210"/>
                <a:gd name="T44" fmla="*/ 46 w 92"/>
                <a:gd name="T45" fmla="*/ 38 h 210"/>
                <a:gd name="T46" fmla="*/ 51 w 92"/>
                <a:gd name="T47" fmla="*/ 24 h 210"/>
                <a:gd name="T48" fmla="*/ 66 w 92"/>
                <a:gd name="T49" fmla="*/ 8 h 210"/>
                <a:gd name="T50" fmla="*/ 92 w 92"/>
                <a:gd name="T51" fmla="*/ 0 h 210"/>
                <a:gd name="T52" fmla="*/ 90 w 92"/>
                <a:gd name="T53" fmla="*/ 8 h 210"/>
                <a:gd name="T54" fmla="*/ 82 w 92"/>
                <a:gd name="T55" fmla="*/ 25 h 210"/>
                <a:gd name="T56" fmla="*/ 63 w 92"/>
                <a:gd name="T57" fmla="*/ 40 h 210"/>
                <a:gd name="T58" fmla="*/ 49 w 92"/>
                <a:gd name="T59" fmla="*/ 124 h 210"/>
                <a:gd name="T60" fmla="*/ 50 w 92"/>
                <a:gd name="T61" fmla="*/ 116 h 210"/>
                <a:gd name="T62" fmla="*/ 59 w 92"/>
                <a:gd name="T63" fmla="*/ 100 h 210"/>
                <a:gd name="T64" fmla="*/ 81 w 92"/>
                <a:gd name="T65" fmla="*/ 92 h 210"/>
                <a:gd name="T66" fmla="*/ 80 w 92"/>
                <a:gd name="T67" fmla="*/ 98 h 210"/>
                <a:gd name="T68" fmla="*/ 73 w 92"/>
                <a:gd name="T69" fmla="*/ 114 h 210"/>
                <a:gd name="T70" fmla="*/ 59 w 92"/>
                <a:gd name="T71" fmla="*/ 127 h 210"/>
                <a:gd name="T72" fmla="*/ 49 w 92"/>
                <a:gd name="T7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210">
                  <a:moveTo>
                    <a:pt x="43" y="210"/>
                  </a:moveTo>
                  <a:lnTo>
                    <a:pt x="43" y="162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0" y="159"/>
                  </a:lnTo>
                  <a:lnTo>
                    <a:pt x="23" y="155"/>
                  </a:lnTo>
                  <a:lnTo>
                    <a:pt x="16" y="150"/>
                  </a:lnTo>
                  <a:lnTo>
                    <a:pt x="12" y="141"/>
                  </a:lnTo>
                  <a:lnTo>
                    <a:pt x="11" y="129"/>
                  </a:lnTo>
                  <a:lnTo>
                    <a:pt x="12" y="129"/>
                  </a:lnTo>
                  <a:lnTo>
                    <a:pt x="16" y="129"/>
                  </a:lnTo>
                  <a:lnTo>
                    <a:pt x="23" y="132"/>
                  </a:lnTo>
                  <a:lnTo>
                    <a:pt x="31" y="137"/>
                  </a:lnTo>
                  <a:lnTo>
                    <a:pt x="38" y="145"/>
                  </a:lnTo>
                  <a:lnTo>
                    <a:pt x="43" y="159"/>
                  </a:lnTo>
                  <a:lnTo>
                    <a:pt x="43" y="108"/>
                  </a:lnTo>
                  <a:lnTo>
                    <a:pt x="40" y="108"/>
                  </a:lnTo>
                  <a:lnTo>
                    <a:pt x="35" y="106"/>
                  </a:lnTo>
                  <a:lnTo>
                    <a:pt x="28" y="105"/>
                  </a:lnTo>
                  <a:lnTo>
                    <a:pt x="20" y="101"/>
                  </a:lnTo>
                  <a:lnTo>
                    <a:pt x="12" y="94"/>
                  </a:lnTo>
                  <a:lnTo>
                    <a:pt x="7" y="83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11" y="70"/>
                  </a:lnTo>
                  <a:lnTo>
                    <a:pt x="17" y="71"/>
                  </a:lnTo>
                  <a:lnTo>
                    <a:pt x="24" y="74"/>
                  </a:lnTo>
                  <a:lnTo>
                    <a:pt x="31" y="81"/>
                  </a:lnTo>
                  <a:lnTo>
                    <a:pt x="38" y="90"/>
                  </a:lnTo>
                  <a:lnTo>
                    <a:pt x="43" y="105"/>
                  </a:lnTo>
                  <a:lnTo>
                    <a:pt x="43" y="43"/>
                  </a:lnTo>
                  <a:lnTo>
                    <a:pt x="40" y="43"/>
                  </a:lnTo>
                  <a:lnTo>
                    <a:pt x="34" y="42"/>
                  </a:lnTo>
                  <a:lnTo>
                    <a:pt x="26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1" y="16"/>
                  </a:lnTo>
                  <a:lnTo>
                    <a:pt x="0" y="0"/>
                  </a:lnTo>
                  <a:lnTo>
                    <a:pt x="1" y="0"/>
                  </a:lnTo>
                  <a:lnTo>
                    <a:pt x="7" y="0"/>
                  </a:lnTo>
                  <a:lnTo>
                    <a:pt x="13" y="1"/>
                  </a:lnTo>
                  <a:lnTo>
                    <a:pt x="23" y="5"/>
                  </a:lnTo>
                  <a:lnTo>
                    <a:pt x="31" y="12"/>
                  </a:lnTo>
                  <a:lnTo>
                    <a:pt x="39" y="23"/>
                  </a:lnTo>
                  <a:lnTo>
                    <a:pt x="46" y="40"/>
                  </a:lnTo>
                  <a:lnTo>
                    <a:pt x="46" y="38"/>
                  </a:lnTo>
                  <a:lnTo>
                    <a:pt x="49" y="32"/>
                  </a:lnTo>
                  <a:lnTo>
                    <a:pt x="51" y="24"/>
                  </a:lnTo>
                  <a:lnTo>
                    <a:pt x="58" y="15"/>
                  </a:lnTo>
                  <a:lnTo>
                    <a:pt x="66" y="8"/>
                  </a:lnTo>
                  <a:lnTo>
                    <a:pt x="77" y="1"/>
                  </a:lnTo>
                  <a:lnTo>
                    <a:pt x="92" y="0"/>
                  </a:lnTo>
                  <a:lnTo>
                    <a:pt x="92" y="1"/>
                  </a:lnTo>
                  <a:lnTo>
                    <a:pt x="90" y="8"/>
                  </a:lnTo>
                  <a:lnTo>
                    <a:pt x="88" y="16"/>
                  </a:lnTo>
                  <a:lnTo>
                    <a:pt x="82" y="25"/>
                  </a:lnTo>
                  <a:lnTo>
                    <a:pt x="74" y="34"/>
                  </a:lnTo>
                  <a:lnTo>
                    <a:pt x="63" y="40"/>
                  </a:lnTo>
                  <a:lnTo>
                    <a:pt x="49" y="43"/>
                  </a:lnTo>
                  <a:lnTo>
                    <a:pt x="49" y="124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3" y="108"/>
                  </a:lnTo>
                  <a:lnTo>
                    <a:pt x="59" y="100"/>
                  </a:lnTo>
                  <a:lnTo>
                    <a:pt x="67" y="94"/>
                  </a:lnTo>
                  <a:lnTo>
                    <a:pt x="81" y="92"/>
                  </a:lnTo>
                  <a:lnTo>
                    <a:pt x="81" y="93"/>
                  </a:lnTo>
                  <a:lnTo>
                    <a:pt x="80" y="98"/>
                  </a:lnTo>
                  <a:lnTo>
                    <a:pt x="77" y="106"/>
                  </a:lnTo>
                  <a:lnTo>
                    <a:pt x="73" y="114"/>
                  </a:lnTo>
                  <a:lnTo>
                    <a:pt x="67" y="121"/>
                  </a:lnTo>
                  <a:lnTo>
                    <a:pt x="59" y="127"/>
                  </a:lnTo>
                  <a:lnTo>
                    <a:pt x="49" y="129"/>
                  </a:lnTo>
                  <a:lnTo>
                    <a:pt x="49" y="210"/>
                  </a:lnTo>
                  <a:lnTo>
                    <a:pt x="43" y="210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8" name="Freeform 16"/>
            <p:cNvSpPr>
              <a:spLocks/>
            </p:cNvSpPr>
            <p:nvPr/>
          </p:nvSpPr>
          <p:spPr bwMode="gray">
            <a:xfrm>
              <a:off x="1566" y="297"/>
              <a:ext cx="128" cy="292"/>
            </a:xfrm>
            <a:custGeom>
              <a:avLst/>
              <a:gdLst>
                <a:gd name="T0" fmla="*/ 61 w 128"/>
                <a:gd name="T1" fmla="*/ 225 h 292"/>
                <a:gd name="T2" fmla="*/ 54 w 128"/>
                <a:gd name="T3" fmla="*/ 225 h 292"/>
                <a:gd name="T4" fmla="*/ 38 w 128"/>
                <a:gd name="T5" fmla="*/ 219 h 292"/>
                <a:gd name="T6" fmla="*/ 23 w 128"/>
                <a:gd name="T7" fmla="*/ 206 h 292"/>
                <a:gd name="T8" fmla="*/ 15 w 128"/>
                <a:gd name="T9" fmla="*/ 180 h 292"/>
                <a:gd name="T10" fmla="*/ 23 w 128"/>
                <a:gd name="T11" fmla="*/ 180 h 292"/>
                <a:gd name="T12" fmla="*/ 38 w 128"/>
                <a:gd name="T13" fmla="*/ 186 h 292"/>
                <a:gd name="T14" fmla="*/ 54 w 128"/>
                <a:gd name="T15" fmla="*/ 205 h 292"/>
                <a:gd name="T16" fmla="*/ 61 w 128"/>
                <a:gd name="T17" fmla="*/ 151 h 292"/>
                <a:gd name="T18" fmla="*/ 52 w 128"/>
                <a:gd name="T19" fmla="*/ 149 h 292"/>
                <a:gd name="T20" fmla="*/ 34 w 128"/>
                <a:gd name="T21" fmla="*/ 144 h 292"/>
                <a:gd name="T22" fmla="*/ 16 w 128"/>
                <a:gd name="T23" fmla="*/ 128 h 292"/>
                <a:gd name="T24" fmla="*/ 8 w 128"/>
                <a:gd name="T25" fmla="*/ 98 h 292"/>
                <a:gd name="T26" fmla="*/ 15 w 128"/>
                <a:gd name="T27" fmla="*/ 97 h 292"/>
                <a:gd name="T28" fmla="*/ 29 w 128"/>
                <a:gd name="T29" fmla="*/ 101 h 292"/>
                <a:gd name="T30" fmla="*/ 47 w 128"/>
                <a:gd name="T31" fmla="*/ 116 h 292"/>
                <a:gd name="T32" fmla="*/ 61 w 128"/>
                <a:gd name="T33" fmla="*/ 147 h 292"/>
                <a:gd name="T34" fmla="*/ 58 w 128"/>
                <a:gd name="T35" fmla="*/ 60 h 292"/>
                <a:gd name="T36" fmla="*/ 44 w 128"/>
                <a:gd name="T37" fmla="*/ 58 h 292"/>
                <a:gd name="T38" fmla="*/ 25 w 128"/>
                <a:gd name="T39" fmla="*/ 50 h 292"/>
                <a:gd name="T40" fmla="*/ 8 w 128"/>
                <a:gd name="T41" fmla="*/ 32 h 292"/>
                <a:gd name="T42" fmla="*/ 0 w 128"/>
                <a:gd name="T43" fmla="*/ 0 h 292"/>
                <a:gd name="T44" fmla="*/ 8 w 128"/>
                <a:gd name="T45" fmla="*/ 0 h 292"/>
                <a:gd name="T46" fmla="*/ 27 w 128"/>
                <a:gd name="T47" fmla="*/ 5 h 292"/>
                <a:gd name="T48" fmla="*/ 48 w 128"/>
                <a:gd name="T49" fmla="*/ 21 h 292"/>
                <a:gd name="T50" fmla="*/ 65 w 128"/>
                <a:gd name="T51" fmla="*/ 56 h 292"/>
                <a:gd name="T52" fmla="*/ 66 w 128"/>
                <a:gd name="T53" fmla="*/ 48 h 292"/>
                <a:gd name="T54" fmla="*/ 77 w 128"/>
                <a:gd name="T55" fmla="*/ 28 h 292"/>
                <a:gd name="T56" fmla="*/ 96 w 128"/>
                <a:gd name="T57" fmla="*/ 9 h 292"/>
                <a:gd name="T58" fmla="*/ 128 w 128"/>
                <a:gd name="T59" fmla="*/ 0 h 292"/>
                <a:gd name="T60" fmla="*/ 127 w 128"/>
                <a:gd name="T61" fmla="*/ 9 h 292"/>
                <a:gd name="T62" fmla="*/ 119 w 128"/>
                <a:gd name="T63" fmla="*/ 31 h 292"/>
                <a:gd name="T64" fmla="*/ 101 w 128"/>
                <a:gd name="T65" fmla="*/ 51 h 292"/>
                <a:gd name="T66" fmla="*/ 67 w 128"/>
                <a:gd name="T67" fmla="*/ 60 h 292"/>
                <a:gd name="T68" fmla="*/ 69 w 128"/>
                <a:gd name="T69" fmla="*/ 170 h 292"/>
                <a:gd name="T70" fmla="*/ 73 w 128"/>
                <a:gd name="T71" fmla="*/ 155 h 292"/>
                <a:gd name="T72" fmla="*/ 86 w 128"/>
                <a:gd name="T73" fmla="*/ 136 h 292"/>
                <a:gd name="T74" fmla="*/ 113 w 128"/>
                <a:gd name="T75" fmla="*/ 128 h 292"/>
                <a:gd name="T76" fmla="*/ 112 w 128"/>
                <a:gd name="T77" fmla="*/ 136 h 292"/>
                <a:gd name="T78" fmla="*/ 105 w 128"/>
                <a:gd name="T79" fmla="*/ 153 h 292"/>
                <a:gd name="T80" fmla="*/ 92 w 128"/>
                <a:gd name="T81" fmla="*/ 172 h 292"/>
                <a:gd name="T82" fmla="*/ 67 w 128"/>
                <a:gd name="T83" fmla="*/ 180 h 292"/>
                <a:gd name="T84" fmla="*/ 61 w 128"/>
                <a:gd name="T85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292">
                  <a:moveTo>
                    <a:pt x="61" y="292"/>
                  </a:moveTo>
                  <a:lnTo>
                    <a:pt x="61" y="225"/>
                  </a:lnTo>
                  <a:lnTo>
                    <a:pt x="58" y="225"/>
                  </a:lnTo>
                  <a:lnTo>
                    <a:pt x="54" y="225"/>
                  </a:lnTo>
                  <a:lnTo>
                    <a:pt x="46" y="222"/>
                  </a:lnTo>
                  <a:lnTo>
                    <a:pt x="38" y="219"/>
                  </a:lnTo>
                  <a:lnTo>
                    <a:pt x="29" y="214"/>
                  </a:lnTo>
                  <a:lnTo>
                    <a:pt x="23" y="206"/>
                  </a:lnTo>
                  <a:lnTo>
                    <a:pt x="17" y="195"/>
                  </a:lnTo>
                  <a:lnTo>
                    <a:pt x="15" y="180"/>
                  </a:lnTo>
                  <a:lnTo>
                    <a:pt x="17" y="180"/>
                  </a:lnTo>
                  <a:lnTo>
                    <a:pt x="23" y="180"/>
                  </a:lnTo>
                  <a:lnTo>
                    <a:pt x="29" y="182"/>
                  </a:lnTo>
                  <a:lnTo>
                    <a:pt x="38" y="186"/>
                  </a:lnTo>
                  <a:lnTo>
                    <a:pt x="47" y="194"/>
                  </a:lnTo>
                  <a:lnTo>
                    <a:pt x="54" y="205"/>
                  </a:lnTo>
                  <a:lnTo>
                    <a:pt x="61" y="221"/>
                  </a:lnTo>
                  <a:lnTo>
                    <a:pt x="61" y="151"/>
                  </a:lnTo>
                  <a:lnTo>
                    <a:pt x="58" y="149"/>
                  </a:lnTo>
                  <a:lnTo>
                    <a:pt x="52" y="149"/>
                  </a:lnTo>
                  <a:lnTo>
                    <a:pt x="44" y="147"/>
                  </a:lnTo>
                  <a:lnTo>
                    <a:pt x="34" y="144"/>
                  </a:lnTo>
                  <a:lnTo>
                    <a:pt x="24" y="137"/>
                  </a:lnTo>
                  <a:lnTo>
                    <a:pt x="16" y="128"/>
                  </a:lnTo>
                  <a:lnTo>
                    <a:pt x="11" y="114"/>
                  </a:lnTo>
                  <a:lnTo>
                    <a:pt x="8" y="98"/>
                  </a:lnTo>
                  <a:lnTo>
                    <a:pt x="9" y="97"/>
                  </a:lnTo>
                  <a:lnTo>
                    <a:pt x="15" y="97"/>
                  </a:lnTo>
                  <a:lnTo>
                    <a:pt x="21" y="98"/>
                  </a:lnTo>
                  <a:lnTo>
                    <a:pt x="29" y="101"/>
                  </a:lnTo>
                  <a:lnTo>
                    <a:pt x="39" y="106"/>
                  </a:lnTo>
                  <a:lnTo>
                    <a:pt x="47" y="116"/>
                  </a:lnTo>
                  <a:lnTo>
                    <a:pt x="55" y="128"/>
                  </a:lnTo>
                  <a:lnTo>
                    <a:pt x="61" y="147"/>
                  </a:lnTo>
                  <a:lnTo>
                    <a:pt x="61" y="60"/>
                  </a:lnTo>
                  <a:lnTo>
                    <a:pt x="58" y="60"/>
                  </a:lnTo>
                  <a:lnTo>
                    <a:pt x="52" y="59"/>
                  </a:lnTo>
                  <a:lnTo>
                    <a:pt x="44" y="58"/>
                  </a:lnTo>
                  <a:lnTo>
                    <a:pt x="35" y="55"/>
                  </a:lnTo>
                  <a:lnTo>
                    <a:pt x="25" y="50"/>
                  </a:lnTo>
                  <a:lnTo>
                    <a:pt x="16" y="43"/>
                  </a:lnTo>
                  <a:lnTo>
                    <a:pt x="8" y="32"/>
                  </a:lnTo>
                  <a:lnTo>
                    <a:pt x="3" y="19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6" y="1"/>
                  </a:lnTo>
                  <a:lnTo>
                    <a:pt x="27" y="5"/>
                  </a:lnTo>
                  <a:lnTo>
                    <a:pt x="38" y="10"/>
                  </a:lnTo>
                  <a:lnTo>
                    <a:pt x="48" y="21"/>
                  </a:lnTo>
                  <a:lnTo>
                    <a:pt x="56" y="36"/>
                  </a:lnTo>
                  <a:lnTo>
                    <a:pt x="65" y="56"/>
                  </a:lnTo>
                  <a:lnTo>
                    <a:pt x="65" y="54"/>
                  </a:lnTo>
                  <a:lnTo>
                    <a:pt x="66" y="48"/>
                  </a:lnTo>
                  <a:lnTo>
                    <a:pt x="70" y="39"/>
                  </a:lnTo>
                  <a:lnTo>
                    <a:pt x="77" y="28"/>
                  </a:lnTo>
                  <a:lnTo>
                    <a:pt x="85" y="19"/>
                  </a:lnTo>
                  <a:lnTo>
                    <a:pt x="96" y="9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7" y="9"/>
                  </a:lnTo>
                  <a:lnTo>
                    <a:pt x="124" y="19"/>
                  </a:lnTo>
                  <a:lnTo>
                    <a:pt x="119" y="31"/>
                  </a:lnTo>
                  <a:lnTo>
                    <a:pt x="112" y="41"/>
                  </a:lnTo>
                  <a:lnTo>
                    <a:pt x="101" y="51"/>
                  </a:lnTo>
                  <a:lnTo>
                    <a:pt x="86" y="58"/>
                  </a:lnTo>
                  <a:lnTo>
                    <a:pt x="67" y="60"/>
                  </a:lnTo>
                  <a:lnTo>
                    <a:pt x="67" y="172"/>
                  </a:lnTo>
                  <a:lnTo>
                    <a:pt x="69" y="170"/>
                  </a:lnTo>
                  <a:lnTo>
                    <a:pt x="70" y="164"/>
                  </a:lnTo>
                  <a:lnTo>
                    <a:pt x="73" y="155"/>
                  </a:lnTo>
                  <a:lnTo>
                    <a:pt x="78" y="145"/>
                  </a:lnTo>
                  <a:lnTo>
                    <a:pt x="86" y="136"/>
                  </a:lnTo>
                  <a:lnTo>
                    <a:pt x="97" y="130"/>
                  </a:lnTo>
                  <a:lnTo>
                    <a:pt x="113" y="128"/>
                  </a:lnTo>
                  <a:lnTo>
                    <a:pt x="113" y="130"/>
                  </a:lnTo>
                  <a:lnTo>
                    <a:pt x="112" y="136"/>
                  </a:lnTo>
                  <a:lnTo>
                    <a:pt x="109" y="144"/>
                  </a:lnTo>
                  <a:lnTo>
                    <a:pt x="105" y="153"/>
                  </a:lnTo>
                  <a:lnTo>
                    <a:pt x="100" y="163"/>
                  </a:lnTo>
                  <a:lnTo>
                    <a:pt x="92" y="172"/>
                  </a:lnTo>
                  <a:lnTo>
                    <a:pt x="82" y="178"/>
                  </a:lnTo>
                  <a:lnTo>
                    <a:pt x="67" y="180"/>
                  </a:lnTo>
                  <a:lnTo>
                    <a:pt x="67" y="292"/>
                  </a:lnTo>
                  <a:lnTo>
                    <a:pt x="61" y="29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9" name="Freeform 17"/>
            <p:cNvSpPr>
              <a:spLocks/>
            </p:cNvSpPr>
            <p:nvPr/>
          </p:nvSpPr>
          <p:spPr bwMode="gray">
            <a:xfrm>
              <a:off x="2596" y="332"/>
              <a:ext cx="68" cy="257"/>
            </a:xfrm>
            <a:custGeom>
              <a:avLst/>
              <a:gdLst>
                <a:gd name="T0" fmla="*/ 31 w 68"/>
                <a:gd name="T1" fmla="*/ 164 h 257"/>
                <a:gd name="T2" fmla="*/ 23 w 68"/>
                <a:gd name="T3" fmla="*/ 163 h 257"/>
                <a:gd name="T4" fmla="*/ 8 w 68"/>
                <a:gd name="T5" fmla="*/ 155 h 257"/>
                <a:gd name="T6" fmla="*/ 0 w 68"/>
                <a:gd name="T7" fmla="*/ 132 h 257"/>
                <a:gd name="T8" fmla="*/ 7 w 68"/>
                <a:gd name="T9" fmla="*/ 132 h 257"/>
                <a:gd name="T10" fmla="*/ 22 w 68"/>
                <a:gd name="T11" fmla="*/ 139 h 257"/>
                <a:gd name="T12" fmla="*/ 31 w 68"/>
                <a:gd name="T13" fmla="*/ 160 h 257"/>
                <a:gd name="T14" fmla="*/ 29 w 68"/>
                <a:gd name="T15" fmla="*/ 101 h 257"/>
                <a:gd name="T16" fmla="*/ 16 w 68"/>
                <a:gd name="T17" fmla="*/ 97 h 257"/>
                <a:gd name="T18" fmla="*/ 3 w 68"/>
                <a:gd name="T19" fmla="*/ 83 h 257"/>
                <a:gd name="T20" fmla="*/ 3 w 68"/>
                <a:gd name="T21" fmla="*/ 70 h 257"/>
                <a:gd name="T22" fmla="*/ 15 w 68"/>
                <a:gd name="T23" fmla="*/ 74 h 257"/>
                <a:gd name="T24" fmla="*/ 27 w 68"/>
                <a:gd name="T25" fmla="*/ 86 h 257"/>
                <a:gd name="T26" fmla="*/ 31 w 68"/>
                <a:gd name="T27" fmla="*/ 31 h 257"/>
                <a:gd name="T28" fmla="*/ 33 w 68"/>
                <a:gd name="T29" fmla="*/ 23 h 257"/>
                <a:gd name="T30" fmla="*/ 41 w 68"/>
                <a:gd name="T31" fmla="*/ 8 h 257"/>
                <a:gd name="T32" fmla="*/ 62 w 68"/>
                <a:gd name="T33" fmla="*/ 0 h 257"/>
                <a:gd name="T34" fmla="*/ 61 w 68"/>
                <a:gd name="T35" fmla="*/ 8 h 257"/>
                <a:gd name="T36" fmla="*/ 53 w 68"/>
                <a:gd name="T37" fmla="*/ 23 h 257"/>
                <a:gd name="T38" fmla="*/ 35 w 68"/>
                <a:gd name="T39" fmla="*/ 31 h 257"/>
                <a:gd name="T40" fmla="*/ 35 w 68"/>
                <a:gd name="T41" fmla="*/ 75 h 257"/>
                <a:gd name="T42" fmla="*/ 39 w 68"/>
                <a:gd name="T43" fmla="*/ 62 h 257"/>
                <a:gd name="T44" fmla="*/ 54 w 68"/>
                <a:gd name="T45" fmla="*/ 48 h 257"/>
                <a:gd name="T46" fmla="*/ 68 w 68"/>
                <a:gd name="T47" fmla="*/ 48 h 257"/>
                <a:gd name="T48" fmla="*/ 66 w 68"/>
                <a:gd name="T49" fmla="*/ 59 h 257"/>
                <a:gd name="T50" fmla="*/ 58 w 68"/>
                <a:gd name="T51" fmla="*/ 72 h 257"/>
                <a:gd name="T52" fmla="*/ 35 w 68"/>
                <a:gd name="T53" fmla="*/ 82 h 257"/>
                <a:gd name="T54" fmla="*/ 35 w 68"/>
                <a:gd name="T55" fmla="*/ 143 h 257"/>
                <a:gd name="T56" fmla="*/ 38 w 68"/>
                <a:gd name="T57" fmla="*/ 132 h 257"/>
                <a:gd name="T58" fmla="*/ 49 w 68"/>
                <a:gd name="T59" fmla="*/ 122 h 257"/>
                <a:gd name="T60" fmla="*/ 60 w 68"/>
                <a:gd name="T61" fmla="*/ 122 h 257"/>
                <a:gd name="T62" fmla="*/ 58 w 68"/>
                <a:gd name="T63" fmla="*/ 133 h 257"/>
                <a:gd name="T64" fmla="*/ 47 w 68"/>
                <a:gd name="T65" fmla="*/ 144 h 257"/>
                <a:gd name="T66" fmla="*/ 35 w 68"/>
                <a:gd name="T6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257">
                  <a:moveTo>
                    <a:pt x="31" y="257"/>
                  </a:moveTo>
                  <a:lnTo>
                    <a:pt x="31" y="164"/>
                  </a:lnTo>
                  <a:lnTo>
                    <a:pt x="29" y="163"/>
                  </a:lnTo>
                  <a:lnTo>
                    <a:pt x="23" y="163"/>
                  </a:lnTo>
                  <a:lnTo>
                    <a:pt x="16" y="160"/>
                  </a:lnTo>
                  <a:lnTo>
                    <a:pt x="8" y="155"/>
                  </a:lnTo>
                  <a:lnTo>
                    <a:pt x="3" y="145"/>
                  </a:lnTo>
                  <a:lnTo>
                    <a:pt x="0" y="132"/>
                  </a:lnTo>
                  <a:lnTo>
                    <a:pt x="3" y="132"/>
                  </a:lnTo>
                  <a:lnTo>
                    <a:pt x="7" y="132"/>
                  </a:lnTo>
                  <a:lnTo>
                    <a:pt x="15" y="135"/>
                  </a:lnTo>
                  <a:lnTo>
                    <a:pt x="22" y="139"/>
                  </a:lnTo>
                  <a:lnTo>
                    <a:pt x="27" y="147"/>
                  </a:lnTo>
                  <a:lnTo>
                    <a:pt x="31" y="160"/>
                  </a:lnTo>
                  <a:lnTo>
                    <a:pt x="31" y="101"/>
                  </a:lnTo>
                  <a:lnTo>
                    <a:pt x="29" y="101"/>
                  </a:lnTo>
                  <a:lnTo>
                    <a:pt x="23" y="99"/>
                  </a:lnTo>
                  <a:lnTo>
                    <a:pt x="16" y="97"/>
                  </a:lnTo>
                  <a:lnTo>
                    <a:pt x="8" y="91"/>
                  </a:lnTo>
                  <a:lnTo>
                    <a:pt x="3" y="83"/>
                  </a:lnTo>
                  <a:lnTo>
                    <a:pt x="0" y="70"/>
                  </a:lnTo>
                  <a:lnTo>
                    <a:pt x="3" y="70"/>
                  </a:lnTo>
                  <a:lnTo>
                    <a:pt x="7" y="71"/>
                  </a:lnTo>
                  <a:lnTo>
                    <a:pt x="15" y="74"/>
                  </a:lnTo>
                  <a:lnTo>
                    <a:pt x="22" y="78"/>
                  </a:lnTo>
                  <a:lnTo>
                    <a:pt x="27" y="86"/>
                  </a:lnTo>
                  <a:lnTo>
                    <a:pt x="31" y="97"/>
                  </a:lnTo>
                  <a:lnTo>
                    <a:pt x="31" y="31"/>
                  </a:lnTo>
                  <a:lnTo>
                    <a:pt x="31" y="28"/>
                  </a:lnTo>
                  <a:lnTo>
                    <a:pt x="33" y="23"/>
                  </a:lnTo>
                  <a:lnTo>
                    <a:pt x="35" y="15"/>
                  </a:lnTo>
                  <a:lnTo>
                    <a:pt x="41" y="8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62" y="2"/>
                  </a:lnTo>
                  <a:lnTo>
                    <a:pt x="61" y="8"/>
                  </a:lnTo>
                  <a:lnTo>
                    <a:pt x="58" y="15"/>
                  </a:lnTo>
                  <a:lnTo>
                    <a:pt x="53" y="23"/>
                  </a:lnTo>
                  <a:lnTo>
                    <a:pt x="46" y="28"/>
                  </a:lnTo>
                  <a:lnTo>
                    <a:pt x="35" y="31"/>
                  </a:lnTo>
                  <a:lnTo>
                    <a:pt x="35" y="78"/>
                  </a:lnTo>
                  <a:lnTo>
                    <a:pt x="35" y="75"/>
                  </a:lnTo>
                  <a:lnTo>
                    <a:pt x="37" y="70"/>
                  </a:lnTo>
                  <a:lnTo>
                    <a:pt x="39" y="62"/>
                  </a:lnTo>
                  <a:lnTo>
                    <a:pt x="45" y="55"/>
                  </a:lnTo>
                  <a:lnTo>
                    <a:pt x="54" y="48"/>
                  </a:lnTo>
                  <a:lnTo>
                    <a:pt x="66" y="47"/>
                  </a:lnTo>
                  <a:lnTo>
                    <a:pt x="68" y="48"/>
                  </a:lnTo>
                  <a:lnTo>
                    <a:pt x="68" y="52"/>
                  </a:lnTo>
                  <a:lnTo>
                    <a:pt x="66" y="59"/>
                  </a:lnTo>
                  <a:lnTo>
                    <a:pt x="64" y="66"/>
                  </a:lnTo>
                  <a:lnTo>
                    <a:pt x="58" y="72"/>
                  </a:lnTo>
                  <a:lnTo>
                    <a:pt x="50" y="78"/>
                  </a:lnTo>
                  <a:lnTo>
                    <a:pt x="35" y="82"/>
                  </a:lnTo>
                  <a:lnTo>
                    <a:pt x="35" y="144"/>
                  </a:lnTo>
                  <a:lnTo>
                    <a:pt x="35" y="143"/>
                  </a:lnTo>
                  <a:lnTo>
                    <a:pt x="37" y="139"/>
                  </a:lnTo>
                  <a:lnTo>
                    <a:pt x="38" y="132"/>
                  </a:lnTo>
                  <a:lnTo>
                    <a:pt x="42" y="126"/>
                  </a:lnTo>
                  <a:lnTo>
                    <a:pt x="49" y="122"/>
                  </a:lnTo>
                  <a:lnTo>
                    <a:pt x="58" y="121"/>
                  </a:lnTo>
                  <a:lnTo>
                    <a:pt x="60" y="122"/>
                  </a:lnTo>
                  <a:lnTo>
                    <a:pt x="60" y="126"/>
                  </a:lnTo>
                  <a:lnTo>
                    <a:pt x="58" y="133"/>
                  </a:lnTo>
                  <a:lnTo>
                    <a:pt x="56" y="139"/>
                  </a:lnTo>
                  <a:lnTo>
                    <a:pt x="47" y="144"/>
                  </a:lnTo>
                  <a:lnTo>
                    <a:pt x="35" y="148"/>
                  </a:lnTo>
                  <a:lnTo>
                    <a:pt x="35" y="257"/>
                  </a:lnTo>
                  <a:lnTo>
                    <a:pt x="31" y="25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0" name="Freeform 18"/>
            <p:cNvSpPr>
              <a:spLocks/>
            </p:cNvSpPr>
            <p:nvPr/>
          </p:nvSpPr>
          <p:spPr bwMode="gray">
            <a:xfrm>
              <a:off x="1672" y="164"/>
              <a:ext cx="111" cy="425"/>
            </a:xfrm>
            <a:custGeom>
              <a:avLst/>
              <a:gdLst>
                <a:gd name="T0" fmla="*/ 52 w 111"/>
                <a:gd name="T1" fmla="*/ 272 h 425"/>
                <a:gd name="T2" fmla="*/ 44 w 111"/>
                <a:gd name="T3" fmla="*/ 270 h 425"/>
                <a:gd name="T4" fmla="*/ 26 w 111"/>
                <a:gd name="T5" fmla="*/ 265 h 425"/>
                <a:gd name="T6" fmla="*/ 8 w 111"/>
                <a:gd name="T7" fmla="*/ 249 h 425"/>
                <a:gd name="T8" fmla="*/ 0 w 111"/>
                <a:gd name="T9" fmla="*/ 219 h 425"/>
                <a:gd name="T10" fmla="*/ 8 w 111"/>
                <a:gd name="T11" fmla="*/ 219 h 425"/>
                <a:gd name="T12" fmla="*/ 25 w 111"/>
                <a:gd name="T13" fmla="*/ 223 h 425"/>
                <a:gd name="T14" fmla="*/ 41 w 111"/>
                <a:gd name="T15" fmla="*/ 235 h 425"/>
                <a:gd name="T16" fmla="*/ 52 w 111"/>
                <a:gd name="T17" fmla="*/ 265 h 425"/>
                <a:gd name="T18" fmla="*/ 50 w 111"/>
                <a:gd name="T19" fmla="*/ 168 h 425"/>
                <a:gd name="T20" fmla="*/ 35 w 111"/>
                <a:gd name="T21" fmla="*/ 165 h 425"/>
                <a:gd name="T22" fmla="*/ 17 w 111"/>
                <a:gd name="T23" fmla="*/ 156 h 425"/>
                <a:gd name="T24" fmla="*/ 3 w 111"/>
                <a:gd name="T25" fmla="*/ 134 h 425"/>
                <a:gd name="T26" fmla="*/ 3 w 111"/>
                <a:gd name="T27" fmla="*/ 116 h 425"/>
                <a:gd name="T28" fmla="*/ 19 w 111"/>
                <a:gd name="T29" fmla="*/ 120 h 425"/>
                <a:gd name="T30" fmla="*/ 39 w 111"/>
                <a:gd name="T31" fmla="*/ 133 h 425"/>
                <a:gd name="T32" fmla="*/ 52 w 111"/>
                <a:gd name="T33" fmla="*/ 161 h 425"/>
                <a:gd name="T34" fmla="*/ 53 w 111"/>
                <a:gd name="T35" fmla="*/ 50 h 425"/>
                <a:gd name="T36" fmla="*/ 54 w 111"/>
                <a:gd name="T37" fmla="*/ 36 h 425"/>
                <a:gd name="T38" fmla="*/ 65 w 111"/>
                <a:gd name="T39" fmla="*/ 17 h 425"/>
                <a:gd name="T40" fmla="*/ 87 w 111"/>
                <a:gd name="T41" fmla="*/ 3 h 425"/>
                <a:gd name="T42" fmla="*/ 103 w 111"/>
                <a:gd name="T43" fmla="*/ 3 h 425"/>
                <a:gd name="T44" fmla="*/ 99 w 111"/>
                <a:gd name="T45" fmla="*/ 21 h 425"/>
                <a:gd name="T46" fmla="*/ 84 w 111"/>
                <a:gd name="T47" fmla="*/ 42 h 425"/>
                <a:gd name="T48" fmla="*/ 58 w 111"/>
                <a:gd name="T49" fmla="*/ 52 h 425"/>
                <a:gd name="T50" fmla="*/ 58 w 111"/>
                <a:gd name="T51" fmla="*/ 127 h 425"/>
                <a:gd name="T52" fmla="*/ 61 w 111"/>
                <a:gd name="T53" fmla="*/ 112 h 425"/>
                <a:gd name="T54" fmla="*/ 72 w 111"/>
                <a:gd name="T55" fmla="*/ 94 h 425"/>
                <a:gd name="T56" fmla="*/ 93 w 111"/>
                <a:gd name="T57" fmla="*/ 80 h 425"/>
                <a:gd name="T58" fmla="*/ 111 w 111"/>
                <a:gd name="T59" fmla="*/ 80 h 425"/>
                <a:gd name="T60" fmla="*/ 111 w 111"/>
                <a:gd name="T61" fmla="*/ 91 h 425"/>
                <a:gd name="T62" fmla="*/ 107 w 111"/>
                <a:gd name="T63" fmla="*/ 108 h 425"/>
                <a:gd name="T64" fmla="*/ 91 w 111"/>
                <a:gd name="T65" fmla="*/ 126 h 425"/>
                <a:gd name="T66" fmla="*/ 58 w 111"/>
                <a:gd name="T67" fmla="*/ 135 h 425"/>
                <a:gd name="T68" fmla="*/ 58 w 111"/>
                <a:gd name="T69" fmla="*/ 236 h 425"/>
                <a:gd name="T70" fmla="*/ 61 w 111"/>
                <a:gd name="T71" fmla="*/ 223 h 425"/>
                <a:gd name="T72" fmla="*/ 73 w 111"/>
                <a:gd name="T73" fmla="*/ 208 h 425"/>
                <a:gd name="T74" fmla="*/ 97 w 111"/>
                <a:gd name="T75" fmla="*/ 200 h 425"/>
                <a:gd name="T76" fmla="*/ 99 w 111"/>
                <a:gd name="T77" fmla="*/ 207 h 425"/>
                <a:gd name="T78" fmla="*/ 97 w 111"/>
                <a:gd name="T79" fmla="*/ 220 h 425"/>
                <a:gd name="T80" fmla="*/ 87 w 111"/>
                <a:gd name="T81" fmla="*/ 235 h 425"/>
                <a:gd name="T82" fmla="*/ 58 w 111"/>
                <a:gd name="T83" fmla="*/ 245 h 425"/>
                <a:gd name="T84" fmla="*/ 52 w 111"/>
                <a:gd name="T85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425">
                  <a:moveTo>
                    <a:pt x="52" y="425"/>
                  </a:moveTo>
                  <a:lnTo>
                    <a:pt x="52" y="272"/>
                  </a:lnTo>
                  <a:lnTo>
                    <a:pt x="50" y="270"/>
                  </a:lnTo>
                  <a:lnTo>
                    <a:pt x="44" y="270"/>
                  </a:lnTo>
                  <a:lnTo>
                    <a:pt x="35" y="269"/>
                  </a:lnTo>
                  <a:lnTo>
                    <a:pt x="26" y="265"/>
                  </a:lnTo>
                  <a:lnTo>
                    <a:pt x="17" y="258"/>
                  </a:lnTo>
                  <a:lnTo>
                    <a:pt x="8" y="249"/>
                  </a:lnTo>
                  <a:lnTo>
                    <a:pt x="3" y="236"/>
                  </a:lnTo>
                  <a:lnTo>
                    <a:pt x="0" y="219"/>
                  </a:lnTo>
                  <a:lnTo>
                    <a:pt x="3" y="219"/>
                  </a:lnTo>
                  <a:lnTo>
                    <a:pt x="8" y="219"/>
                  </a:lnTo>
                  <a:lnTo>
                    <a:pt x="15" y="220"/>
                  </a:lnTo>
                  <a:lnTo>
                    <a:pt x="25" y="223"/>
                  </a:lnTo>
                  <a:lnTo>
                    <a:pt x="33" y="227"/>
                  </a:lnTo>
                  <a:lnTo>
                    <a:pt x="41" y="235"/>
                  </a:lnTo>
                  <a:lnTo>
                    <a:pt x="48" y="247"/>
                  </a:lnTo>
                  <a:lnTo>
                    <a:pt x="52" y="265"/>
                  </a:lnTo>
                  <a:lnTo>
                    <a:pt x="52" y="168"/>
                  </a:lnTo>
                  <a:lnTo>
                    <a:pt x="50" y="168"/>
                  </a:lnTo>
                  <a:lnTo>
                    <a:pt x="44" y="168"/>
                  </a:lnTo>
                  <a:lnTo>
                    <a:pt x="35" y="165"/>
                  </a:lnTo>
                  <a:lnTo>
                    <a:pt x="26" y="161"/>
                  </a:lnTo>
                  <a:lnTo>
                    <a:pt x="17" y="156"/>
                  </a:lnTo>
                  <a:lnTo>
                    <a:pt x="8" y="146"/>
                  </a:lnTo>
                  <a:lnTo>
                    <a:pt x="3" y="134"/>
                  </a:lnTo>
                  <a:lnTo>
                    <a:pt x="0" y="116"/>
                  </a:lnTo>
                  <a:lnTo>
                    <a:pt x="3" y="116"/>
                  </a:lnTo>
                  <a:lnTo>
                    <a:pt x="10" y="118"/>
                  </a:lnTo>
                  <a:lnTo>
                    <a:pt x="19" y="120"/>
                  </a:lnTo>
                  <a:lnTo>
                    <a:pt x="29" y="125"/>
                  </a:lnTo>
                  <a:lnTo>
                    <a:pt x="39" y="133"/>
                  </a:lnTo>
                  <a:lnTo>
                    <a:pt x="48" y="145"/>
                  </a:lnTo>
                  <a:lnTo>
                    <a:pt x="52" y="161"/>
                  </a:lnTo>
                  <a:lnTo>
                    <a:pt x="52" y="52"/>
                  </a:lnTo>
                  <a:lnTo>
                    <a:pt x="53" y="50"/>
                  </a:lnTo>
                  <a:lnTo>
                    <a:pt x="53" y="44"/>
                  </a:lnTo>
                  <a:lnTo>
                    <a:pt x="54" y="36"/>
                  </a:lnTo>
                  <a:lnTo>
                    <a:pt x="58" y="26"/>
                  </a:lnTo>
                  <a:lnTo>
                    <a:pt x="65" y="17"/>
                  </a:lnTo>
                  <a:lnTo>
                    <a:pt x="75" y="9"/>
                  </a:lnTo>
                  <a:lnTo>
                    <a:pt x="87" y="3"/>
                  </a:lnTo>
                  <a:lnTo>
                    <a:pt x="104" y="0"/>
                  </a:lnTo>
                  <a:lnTo>
                    <a:pt x="103" y="3"/>
                  </a:lnTo>
                  <a:lnTo>
                    <a:pt x="102" y="11"/>
                  </a:lnTo>
                  <a:lnTo>
                    <a:pt x="99" y="21"/>
                  </a:lnTo>
                  <a:lnTo>
                    <a:pt x="92" y="32"/>
                  </a:lnTo>
                  <a:lnTo>
                    <a:pt x="84" y="42"/>
                  </a:lnTo>
                  <a:lnTo>
                    <a:pt x="73" y="49"/>
                  </a:lnTo>
                  <a:lnTo>
                    <a:pt x="58" y="52"/>
                  </a:lnTo>
                  <a:lnTo>
                    <a:pt x="58" y="130"/>
                  </a:lnTo>
                  <a:lnTo>
                    <a:pt x="58" y="127"/>
                  </a:lnTo>
                  <a:lnTo>
                    <a:pt x="60" y="122"/>
                  </a:lnTo>
                  <a:lnTo>
                    <a:pt x="61" y="112"/>
                  </a:lnTo>
                  <a:lnTo>
                    <a:pt x="65" y="103"/>
                  </a:lnTo>
                  <a:lnTo>
                    <a:pt x="72" y="94"/>
                  </a:lnTo>
                  <a:lnTo>
                    <a:pt x="80" y="85"/>
                  </a:lnTo>
                  <a:lnTo>
                    <a:pt x="93" y="80"/>
                  </a:lnTo>
                  <a:lnTo>
                    <a:pt x="110" y="77"/>
                  </a:lnTo>
                  <a:lnTo>
                    <a:pt x="111" y="80"/>
                  </a:lnTo>
                  <a:lnTo>
                    <a:pt x="111" y="84"/>
                  </a:lnTo>
                  <a:lnTo>
                    <a:pt x="111" y="91"/>
                  </a:lnTo>
                  <a:lnTo>
                    <a:pt x="110" y="100"/>
                  </a:lnTo>
                  <a:lnTo>
                    <a:pt x="107" y="108"/>
                  </a:lnTo>
                  <a:lnTo>
                    <a:pt x="100" y="118"/>
                  </a:lnTo>
                  <a:lnTo>
                    <a:pt x="91" y="126"/>
                  </a:lnTo>
                  <a:lnTo>
                    <a:pt x="77" y="133"/>
                  </a:lnTo>
                  <a:lnTo>
                    <a:pt x="58" y="135"/>
                  </a:lnTo>
                  <a:lnTo>
                    <a:pt x="58" y="239"/>
                  </a:lnTo>
                  <a:lnTo>
                    <a:pt x="58" y="236"/>
                  </a:lnTo>
                  <a:lnTo>
                    <a:pt x="60" y="231"/>
                  </a:lnTo>
                  <a:lnTo>
                    <a:pt x="61" y="223"/>
                  </a:lnTo>
                  <a:lnTo>
                    <a:pt x="66" y="215"/>
                  </a:lnTo>
                  <a:lnTo>
                    <a:pt x="73" y="208"/>
                  </a:lnTo>
                  <a:lnTo>
                    <a:pt x="83" y="203"/>
                  </a:lnTo>
                  <a:lnTo>
                    <a:pt x="97" y="200"/>
                  </a:lnTo>
                  <a:lnTo>
                    <a:pt x="97" y="201"/>
                  </a:lnTo>
                  <a:lnTo>
                    <a:pt x="99" y="207"/>
                  </a:lnTo>
                  <a:lnTo>
                    <a:pt x="99" y="212"/>
                  </a:lnTo>
                  <a:lnTo>
                    <a:pt x="97" y="220"/>
                  </a:lnTo>
                  <a:lnTo>
                    <a:pt x="93" y="228"/>
                  </a:lnTo>
                  <a:lnTo>
                    <a:pt x="87" y="235"/>
                  </a:lnTo>
                  <a:lnTo>
                    <a:pt x="75" y="242"/>
                  </a:lnTo>
                  <a:lnTo>
                    <a:pt x="58" y="245"/>
                  </a:lnTo>
                  <a:lnTo>
                    <a:pt x="58" y="425"/>
                  </a:lnTo>
                  <a:lnTo>
                    <a:pt x="52" y="425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1" name="Freeform 19"/>
            <p:cNvSpPr>
              <a:spLocks/>
            </p:cNvSpPr>
            <p:nvPr/>
          </p:nvSpPr>
          <p:spPr bwMode="gray">
            <a:xfrm>
              <a:off x="2065" y="361"/>
              <a:ext cx="100" cy="228"/>
            </a:xfrm>
            <a:custGeom>
              <a:avLst/>
              <a:gdLst>
                <a:gd name="T0" fmla="*/ 52 w 100"/>
                <a:gd name="T1" fmla="*/ 176 h 228"/>
                <a:gd name="T2" fmla="*/ 59 w 100"/>
                <a:gd name="T3" fmla="*/ 176 h 228"/>
                <a:gd name="T4" fmla="*/ 74 w 100"/>
                <a:gd name="T5" fmla="*/ 169 h 228"/>
                <a:gd name="T6" fmla="*/ 86 w 100"/>
                <a:gd name="T7" fmla="*/ 154 h 228"/>
                <a:gd name="T8" fmla="*/ 86 w 100"/>
                <a:gd name="T9" fmla="*/ 141 h 228"/>
                <a:gd name="T10" fmla="*/ 74 w 100"/>
                <a:gd name="T11" fmla="*/ 143 h 228"/>
                <a:gd name="T12" fmla="*/ 58 w 100"/>
                <a:gd name="T13" fmla="*/ 158 h 228"/>
                <a:gd name="T14" fmla="*/ 52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2 w 100"/>
                <a:gd name="T29" fmla="*/ 115 h 228"/>
                <a:gd name="T30" fmla="*/ 55 w 100"/>
                <a:gd name="T31" fmla="*/ 48 h 228"/>
                <a:gd name="T32" fmla="*/ 67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3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1 w 100"/>
                <a:gd name="T53" fmla="*/ 3 h 228"/>
                <a:gd name="T54" fmla="*/ 5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5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5 w 100"/>
                <a:gd name="T71" fmla="*/ 132 h 228"/>
                <a:gd name="T72" fmla="*/ 47 w 100"/>
                <a:gd name="T73" fmla="*/ 141 h 228"/>
                <a:gd name="T74" fmla="*/ 52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2" y="228"/>
                  </a:moveTo>
                  <a:lnTo>
                    <a:pt x="52" y="176"/>
                  </a:lnTo>
                  <a:lnTo>
                    <a:pt x="55" y="176"/>
                  </a:lnTo>
                  <a:lnTo>
                    <a:pt x="59" y="176"/>
                  </a:lnTo>
                  <a:lnTo>
                    <a:pt x="67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6" y="154"/>
                  </a:lnTo>
                  <a:lnTo>
                    <a:pt x="88" y="141"/>
                  </a:lnTo>
                  <a:lnTo>
                    <a:pt x="86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58" y="158"/>
                  </a:lnTo>
                  <a:lnTo>
                    <a:pt x="52" y="173"/>
                  </a:lnTo>
                  <a:lnTo>
                    <a:pt x="52" y="118"/>
                  </a:lnTo>
                  <a:lnTo>
                    <a:pt x="55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6" y="103"/>
                  </a:lnTo>
                  <a:lnTo>
                    <a:pt x="92" y="92"/>
                  </a:lnTo>
                  <a:lnTo>
                    <a:pt x="94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2" y="115"/>
                  </a:lnTo>
                  <a:lnTo>
                    <a:pt x="52" y="48"/>
                  </a:lnTo>
                  <a:lnTo>
                    <a:pt x="55" y="48"/>
                  </a:lnTo>
                  <a:lnTo>
                    <a:pt x="61" y="48"/>
                  </a:lnTo>
                  <a:lnTo>
                    <a:pt x="67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2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3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6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8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10"/>
                  </a:lnTo>
                  <a:lnTo>
                    <a:pt x="5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5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3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5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2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2" name="Freeform 20"/>
            <p:cNvSpPr>
              <a:spLocks/>
            </p:cNvSpPr>
            <p:nvPr/>
          </p:nvSpPr>
          <p:spPr bwMode="gray">
            <a:xfrm>
              <a:off x="2921" y="361"/>
              <a:ext cx="100" cy="228"/>
            </a:xfrm>
            <a:custGeom>
              <a:avLst/>
              <a:gdLst>
                <a:gd name="T0" fmla="*/ 53 w 100"/>
                <a:gd name="T1" fmla="*/ 176 h 228"/>
                <a:gd name="T2" fmla="*/ 60 w 100"/>
                <a:gd name="T3" fmla="*/ 176 h 228"/>
                <a:gd name="T4" fmla="*/ 74 w 100"/>
                <a:gd name="T5" fmla="*/ 169 h 228"/>
                <a:gd name="T6" fmla="*/ 87 w 100"/>
                <a:gd name="T7" fmla="*/ 154 h 228"/>
                <a:gd name="T8" fmla="*/ 87 w 100"/>
                <a:gd name="T9" fmla="*/ 141 h 228"/>
                <a:gd name="T10" fmla="*/ 74 w 100"/>
                <a:gd name="T11" fmla="*/ 143 h 228"/>
                <a:gd name="T12" fmla="*/ 60 w 100"/>
                <a:gd name="T13" fmla="*/ 158 h 228"/>
                <a:gd name="T14" fmla="*/ 53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3 w 100"/>
                <a:gd name="T29" fmla="*/ 115 h 228"/>
                <a:gd name="T30" fmla="*/ 56 w 100"/>
                <a:gd name="T31" fmla="*/ 48 h 228"/>
                <a:gd name="T32" fmla="*/ 68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4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2 w 100"/>
                <a:gd name="T53" fmla="*/ 3 h 228"/>
                <a:gd name="T54" fmla="*/ 6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6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6 w 100"/>
                <a:gd name="T71" fmla="*/ 132 h 228"/>
                <a:gd name="T72" fmla="*/ 47 w 100"/>
                <a:gd name="T73" fmla="*/ 141 h 228"/>
                <a:gd name="T74" fmla="*/ 53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3" y="228"/>
                  </a:moveTo>
                  <a:lnTo>
                    <a:pt x="53" y="176"/>
                  </a:lnTo>
                  <a:lnTo>
                    <a:pt x="56" y="176"/>
                  </a:lnTo>
                  <a:lnTo>
                    <a:pt x="60" y="176"/>
                  </a:lnTo>
                  <a:lnTo>
                    <a:pt x="68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7" y="154"/>
                  </a:lnTo>
                  <a:lnTo>
                    <a:pt x="88" y="141"/>
                  </a:lnTo>
                  <a:lnTo>
                    <a:pt x="87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60" y="158"/>
                  </a:lnTo>
                  <a:lnTo>
                    <a:pt x="53" y="173"/>
                  </a:lnTo>
                  <a:lnTo>
                    <a:pt x="53" y="118"/>
                  </a:lnTo>
                  <a:lnTo>
                    <a:pt x="56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7" y="103"/>
                  </a:lnTo>
                  <a:lnTo>
                    <a:pt x="92" y="92"/>
                  </a:lnTo>
                  <a:lnTo>
                    <a:pt x="95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3" y="115"/>
                  </a:lnTo>
                  <a:lnTo>
                    <a:pt x="53" y="48"/>
                  </a:lnTo>
                  <a:lnTo>
                    <a:pt x="56" y="48"/>
                  </a:lnTo>
                  <a:lnTo>
                    <a:pt x="61" y="48"/>
                  </a:lnTo>
                  <a:lnTo>
                    <a:pt x="68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3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4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7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9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3" y="10"/>
                  </a:lnTo>
                  <a:lnTo>
                    <a:pt x="6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6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4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6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3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3" name="Freeform 21"/>
            <p:cNvSpPr>
              <a:spLocks/>
            </p:cNvSpPr>
            <p:nvPr/>
          </p:nvSpPr>
          <p:spPr bwMode="gray">
            <a:xfrm>
              <a:off x="2273" y="187"/>
              <a:ext cx="175" cy="402"/>
            </a:xfrm>
            <a:custGeom>
              <a:avLst/>
              <a:gdLst>
                <a:gd name="T0" fmla="*/ 93 w 175"/>
                <a:gd name="T1" fmla="*/ 309 h 402"/>
                <a:gd name="T2" fmla="*/ 101 w 175"/>
                <a:gd name="T3" fmla="*/ 309 h 402"/>
                <a:gd name="T4" fmla="*/ 118 w 175"/>
                <a:gd name="T5" fmla="*/ 304 h 402"/>
                <a:gd name="T6" fmla="*/ 138 w 175"/>
                <a:gd name="T7" fmla="*/ 292 h 402"/>
                <a:gd name="T8" fmla="*/ 152 w 175"/>
                <a:gd name="T9" fmla="*/ 266 h 402"/>
                <a:gd name="T10" fmla="*/ 152 w 175"/>
                <a:gd name="T11" fmla="*/ 247 h 402"/>
                <a:gd name="T12" fmla="*/ 138 w 175"/>
                <a:gd name="T13" fmla="*/ 250 h 402"/>
                <a:gd name="T14" fmla="*/ 120 w 175"/>
                <a:gd name="T15" fmla="*/ 259 h 402"/>
                <a:gd name="T16" fmla="*/ 99 w 175"/>
                <a:gd name="T17" fmla="*/ 285 h 402"/>
                <a:gd name="T18" fmla="*/ 93 w 175"/>
                <a:gd name="T19" fmla="*/ 207 h 402"/>
                <a:gd name="T20" fmla="*/ 102 w 175"/>
                <a:gd name="T21" fmla="*/ 205 h 402"/>
                <a:gd name="T22" fmla="*/ 122 w 175"/>
                <a:gd name="T23" fmla="*/ 200 h 402"/>
                <a:gd name="T24" fmla="*/ 147 w 175"/>
                <a:gd name="T25" fmla="*/ 185 h 402"/>
                <a:gd name="T26" fmla="*/ 163 w 175"/>
                <a:gd name="T27" fmla="*/ 155 h 402"/>
                <a:gd name="T28" fmla="*/ 163 w 175"/>
                <a:gd name="T29" fmla="*/ 134 h 402"/>
                <a:gd name="T30" fmla="*/ 149 w 175"/>
                <a:gd name="T31" fmla="*/ 135 h 402"/>
                <a:gd name="T32" fmla="*/ 129 w 175"/>
                <a:gd name="T33" fmla="*/ 142 h 402"/>
                <a:gd name="T34" fmla="*/ 107 w 175"/>
                <a:gd name="T35" fmla="*/ 162 h 402"/>
                <a:gd name="T36" fmla="*/ 93 w 175"/>
                <a:gd name="T37" fmla="*/ 201 h 402"/>
                <a:gd name="T38" fmla="*/ 95 w 175"/>
                <a:gd name="T39" fmla="*/ 83 h 402"/>
                <a:gd name="T40" fmla="*/ 110 w 175"/>
                <a:gd name="T41" fmla="*/ 81 h 402"/>
                <a:gd name="T42" fmla="*/ 134 w 175"/>
                <a:gd name="T43" fmla="*/ 73 h 402"/>
                <a:gd name="T44" fmla="*/ 157 w 175"/>
                <a:gd name="T45" fmla="*/ 54 h 402"/>
                <a:gd name="T46" fmla="*/ 174 w 175"/>
                <a:gd name="T47" fmla="*/ 23 h 402"/>
                <a:gd name="T48" fmla="*/ 174 w 175"/>
                <a:gd name="T49" fmla="*/ 0 h 402"/>
                <a:gd name="T50" fmla="*/ 157 w 175"/>
                <a:gd name="T51" fmla="*/ 2 h 402"/>
                <a:gd name="T52" fmla="*/ 133 w 175"/>
                <a:gd name="T53" fmla="*/ 10 h 402"/>
                <a:gd name="T54" fmla="*/ 107 w 175"/>
                <a:gd name="T55" fmla="*/ 33 h 402"/>
                <a:gd name="T56" fmla="*/ 87 w 175"/>
                <a:gd name="T57" fmla="*/ 77 h 402"/>
                <a:gd name="T58" fmla="*/ 85 w 175"/>
                <a:gd name="T59" fmla="*/ 68 h 402"/>
                <a:gd name="T60" fmla="*/ 75 w 175"/>
                <a:gd name="T61" fmla="*/ 46 h 402"/>
                <a:gd name="T62" fmla="*/ 55 w 175"/>
                <a:gd name="T63" fmla="*/ 21 h 402"/>
                <a:gd name="T64" fmla="*/ 22 w 175"/>
                <a:gd name="T65" fmla="*/ 3 h 402"/>
                <a:gd name="T66" fmla="*/ 1 w 175"/>
                <a:gd name="T67" fmla="*/ 3 h 402"/>
                <a:gd name="T68" fmla="*/ 4 w 175"/>
                <a:gd name="T69" fmla="*/ 18 h 402"/>
                <a:gd name="T70" fmla="*/ 12 w 175"/>
                <a:gd name="T71" fmla="*/ 42 h 402"/>
                <a:gd name="T72" fmla="*/ 31 w 175"/>
                <a:gd name="T73" fmla="*/ 65 h 402"/>
                <a:gd name="T74" fmla="*/ 62 w 175"/>
                <a:gd name="T75" fmla="*/ 81 h 402"/>
                <a:gd name="T76" fmla="*/ 82 w 175"/>
                <a:gd name="T77" fmla="*/ 238 h 402"/>
                <a:gd name="T78" fmla="*/ 80 w 175"/>
                <a:gd name="T79" fmla="*/ 228 h 402"/>
                <a:gd name="T80" fmla="*/ 72 w 175"/>
                <a:gd name="T81" fmla="*/ 207 h 402"/>
                <a:gd name="T82" fmla="*/ 55 w 175"/>
                <a:gd name="T83" fmla="*/ 185 h 402"/>
                <a:gd name="T84" fmla="*/ 21 w 175"/>
                <a:gd name="T85" fmla="*/ 176 h 402"/>
                <a:gd name="T86" fmla="*/ 22 w 175"/>
                <a:gd name="T87" fmla="*/ 185 h 402"/>
                <a:gd name="T88" fmla="*/ 28 w 175"/>
                <a:gd name="T89" fmla="*/ 205 h 402"/>
                <a:gd name="T90" fmla="*/ 41 w 175"/>
                <a:gd name="T91" fmla="*/ 230 h 402"/>
                <a:gd name="T92" fmla="*/ 66 w 175"/>
                <a:gd name="T93" fmla="*/ 246 h 402"/>
                <a:gd name="T94" fmla="*/ 82 w 175"/>
                <a:gd name="T95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5" h="402">
                  <a:moveTo>
                    <a:pt x="93" y="402"/>
                  </a:moveTo>
                  <a:lnTo>
                    <a:pt x="93" y="309"/>
                  </a:lnTo>
                  <a:lnTo>
                    <a:pt x="95" y="309"/>
                  </a:lnTo>
                  <a:lnTo>
                    <a:pt x="101" y="309"/>
                  </a:lnTo>
                  <a:lnTo>
                    <a:pt x="109" y="308"/>
                  </a:lnTo>
                  <a:lnTo>
                    <a:pt x="118" y="304"/>
                  </a:lnTo>
                  <a:lnTo>
                    <a:pt x="129" y="298"/>
                  </a:lnTo>
                  <a:lnTo>
                    <a:pt x="138" y="292"/>
                  </a:lnTo>
                  <a:lnTo>
                    <a:pt x="147" y="281"/>
                  </a:lnTo>
                  <a:lnTo>
                    <a:pt x="152" y="266"/>
                  </a:lnTo>
                  <a:lnTo>
                    <a:pt x="155" y="247"/>
                  </a:lnTo>
                  <a:lnTo>
                    <a:pt x="152" y="247"/>
                  </a:lnTo>
                  <a:lnTo>
                    <a:pt x="147" y="249"/>
                  </a:lnTo>
                  <a:lnTo>
                    <a:pt x="138" y="250"/>
                  </a:lnTo>
                  <a:lnTo>
                    <a:pt x="129" y="253"/>
                  </a:lnTo>
                  <a:lnTo>
                    <a:pt x="120" y="259"/>
                  </a:lnTo>
                  <a:lnTo>
                    <a:pt x="109" y="270"/>
                  </a:lnTo>
                  <a:lnTo>
                    <a:pt x="99" y="285"/>
                  </a:lnTo>
                  <a:lnTo>
                    <a:pt x="93" y="304"/>
                  </a:lnTo>
                  <a:lnTo>
                    <a:pt x="93" y="207"/>
                  </a:lnTo>
                  <a:lnTo>
                    <a:pt x="95" y="207"/>
                  </a:lnTo>
                  <a:lnTo>
                    <a:pt x="102" y="205"/>
                  </a:lnTo>
                  <a:lnTo>
                    <a:pt x="111" y="204"/>
                  </a:lnTo>
                  <a:lnTo>
                    <a:pt x="122" y="200"/>
                  </a:lnTo>
                  <a:lnTo>
                    <a:pt x="134" y="195"/>
                  </a:lnTo>
                  <a:lnTo>
                    <a:pt x="147" y="185"/>
                  </a:lnTo>
                  <a:lnTo>
                    <a:pt x="156" y="173"/>
                  </a:lnTo>
                  <a:lnTo>
                    <a:pt x="163" y="155"/>
                  </a:lnTo>
                  <a:lnTo>
                    <a:pt x="165" y="134"/>
                  </a:lnTo>
                  <a:lnTo>
                    <a:pt x="163" y="134"/>
                  </a:lnTo>
                  <a:lnTo>
                    <a:pt x="157" y="134"/>
                  </a:lnTo>
                  <a:lnTo>
                    <a:pt x="149" y="135"/>
                  </a:lnTo>
                  <a:lnTo>
                    <a:pt x="140" y="137"/>
                  </a:lnTo>
                  <a:lnTo>
                    <a:pt x="129" y="142"/>
                  </a:lnTo>
                  <a:lnTo>
                    <a:pt x="118" y="150"/>
                  </a:lnTo>
                  <a:lnTo>
                    <a:pt x="107" y="162"/>
                  </a:lnTo>
                  <a:lnTo>
                    <a:pt x="99" y="178"/>
                  </a:lnTo>
                  <a:lnTo>
                    <a:pt x="93" y="201"/>
                  </a:lnTo>
                  <a:lnTo>
                    <a:pt x="93" y="83"/>
                  </a:lnTo>
                  <a:lnTo>
                    <a:pt x="95" y="83"/>
                  </a:lnTo>
                  <a:lnTo>
                    <a:pt x="101" y="83"/>
                  </a:lnTo>
                  <a:lnTo>
                    <a:pt x="110" y="81"/>
                  </a:lnTo>
                  <a:lnTo>
                    <a:pt x="122" y="77"/>
                  </a:lnTo>
                  <a:lnTo>
                    <a:pt x="134" y="73"/>
                  </a:lnTo>
                  <a:lnTo>
                    <a:pt x="147" y="65"/>
                  </a:lnTo>
                  <a:lnTo>
                    <a:pt x="157" y="54"/>
                  </a:lnTo>
                  <a:lnTo>
                    <a:pt x="167" y="41"/>
                  </a:lnTo>
                  <a:lnTo>
                    <a:pt x="174" y="23"/>
                  </a:lnTo>
                  <a:lnTo>
                    <a:pt x="175" y="0"/>
                  </a:lnTo>
                  <a:lnTo>
                    <a:pt x="174" y="0"/>
                  </a:lnTo>
                  <a:lnTo>
                    <a:pt x="167" y="0"/>
                  </a:lnTo>
                  <a:lnTo>
                    <a:pt x="157" y="2"/>
                  </a:lnTo>
                  <a:lnTo>
                    <a:pt x="145" y="4"/>
                  </a:lnTo>
                  <a:lnTo>
                    <a:pt x="133" y="10"/>
                  </a:lnTo>
                  <a:lnTo>
                    <a:pt x="120" y="19"/>
                  </a:lnTo>
                  <a:lnTo>
                    <a:pt x="107" y="33"/>
                  </a:lnTo>
                  <a:lnTo>
                    <a:pt x="97" y="52"/>
                  </a:lnTo>
                  <a:lnTo>
                    <a:pt x="87" y="77"/>
                  </a:lnTo>
                  <a:lnTo>
                    <a:pt x="87" y="75"/>
                  </a:lnTo>
                  <a:lnTo>
                    <a:pt x="85" y="68"/>
                  </a:lnTo>
                  <a:lnTo>
                    <a:pt x="80" y="58"/>
                  </a:lnTo>
                  <a:lnTo>
                    <a:pt x="75" y="46"/>
                  </a:lnTo>
                  <a:lnTo>
                    <a:pt x="66" y="33"/>
                  </a:lnTo>
                  <a:lnTo>
                    <a:pt x="55" y="21"/>
                  </a:lnTo>
                  <a:lnTo>
                    <a:pt x="40" y="10"/>
                  </a:lnTo>
                  <a:lnTo>
                    <a:pt x="22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1" y="10"/>
                  </a:lnTo>
                  <a:lnTo>
                    <a:pt x="4" y="18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0" y="54"/>
                  </a:lnTo>
                  <a:lnTo>
                    <a:pt x="31" y="65"/>
                  </a:lnTo>
                  <a:lnTo>
                    <a:pt x="44" y="75"/>
                  </a:lnTo>
                  <a:lnTo>
                    <a:pt x="62" y="81"/>
                  </a:lnTo>
                  <a:lnTo>
                    <a:pt x="82" y="83"/>
                  </a:lnTo>
                  <a:lnTo>
                    <a:pt x="82" y="238"/>
                  </a:lnTo>
                  <a:lnTo>
                    <a:pt x="82" y="235"/>
                  </a:lnTo>
                  <a:lnTo>
                    <a:pt x="80" y="228"/>
                  </a:lnTo>
                  <a:lnTo>
                    <a:pt x="78" y="217"/>
                  </a:lnTo>
                  <a:lnTo>
                    <a:pt x="72" y="207"/>
                  </a:lnTo>
                  <a:lnTo>
                    <a:pt x="66" y="196"/>
                  </a:lnTo>
                  <a:lnTo>
                    <a:pt x="55" y="185"/>
                  </a:lnTo>
                  <a:lnTo>
                    <a:pt x="40" y="178"/>
                  </a:lnTo>
                  <a:lnTo>
                    <a:pt x="21" y="176"/>
                  </a:lnTo>
                  <a:lnTo>
                    <a:pt x="21" y="178"/>
                  </a:lnTo>
                  <a:lnTo>
                    <a:pt x="22" y="185"/>
                  </a:lnTo>
                  <a:lnTo>
                    <a:pt x="24" y="195"/>
                  </a:lnTo>
                  <a:lnTo>
                    <a:pt x="28" y="205"/>
                  </a:lnTo>
                  <a:lnTo>
                    <a:pt x="33" y="217"/>
                  </a:lnTo>
                  <a:lnTo>
                    <a:pt x="41" y="230"/>
                  </a:lnTo>
                  <a:lnTo>
                    <a:pt x="52" y="239"/>
                  </a:lnTo>
                  <a:lnTo>
                    <a:pt x="66" y="246"/>
                  </a:lnTo>
                  <a:lnTo>
                    <a:pt x="82" y="247"/>
                  </a:lnTo>
                  <a:lnTo>
                    <a:pt x="82" y="402"/>
                  </a:lnTo>
                  <a:lnTo>
                    <a:pt x="93" y="40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4" name="Freeform 22"/>
            <p:cNvSpPr>
              <a:spLocks/>
            </p:cNvSpPr>
            <p:nvPr/>
          </p:nvSpPr>
          <p:spPr bwMode="gray">
            <a:xfrm>
              <a:off x="2161" y="216"/>
              <a:ext cx="97" cy="373"/>
            </a:xfrm>
            <a:custGeom>
              <a:avLst/>
              <a:gdLst>
                <a:gd name="T0" fmla="*/ 52 w 97"/>
                <a:gd name="T1" fmla="*/ 237 h 373"/>
                <a:gd name="T2" fmla="*/ 59 w 97"/>
                <a:gd name="T3" fmla="*/ 237 h 373"/>
                <a:gd name="T4" fmla="*/ 74 w 97"/>
                <a:gd name="T5" fmla="*/ 232 h 373"/>
                <a:gd name="T6" fmla="*/ 90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1 w 97"/>
                <a:gd name="T13" fmla="*/ 197 h 373"/>
                <a:gd name="T14" fmla="*/ 56 w 97"/>
                <a:gd name="T15" fmla="*/ 215 h 373"/>
                <a:gd name="T16" fmla="*/ 52 w 97"/>
                <a:gd name="T17" fmla="*/ 147 h 373"/>
                <a:gd name="T18" fmla="*/ 59 w 97"/>
                <a:gd name="T19" fmla="*/ 147 h 373"/>
                <a:gd name="T20" fmla="*/ 74 w 97"/>
                <a:gd name="T21" fmla="*/ 141 h 373"/>
                <a:gd name="T22" fmla="*/ 90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1 w 97"/>
                <a:gd name="T29" fmla="*/ 109 h 373"/>
                <a:gd name="T30" fmla="*/ 56 w 97"/>
                <a:gd name="T31" fmla="*/ 126 h 373"/>
                <a:gd name="T32" fmla="*/ 52 w 97"/>
                <a:gd name="T33" fmla="*/ 46 h 373"/>
                <a:gd name="T34" fmla="*/ 51 w 97"/>
                <a:gd name="T35" fmla="*/ 37 h 373"/>
                <a:gd name="T36" fmla="*/ 45 w 97"/>
                <a:gd name="T37" fmla="*/ 23 h 373"/>
                <a:gd name="T38" fmla="*/ 32 w 97"/>
                <a:gd name="T39" fmla="*/ 6 h 373"/>
                <a:gd name="T40" fmla="*/ 6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3 w 97"/>
                <a:gd name="T47" fmla="*/ 43 h 373"/>
                <a:gd name="T48" fmla="*/ 45 w 97"/>
                <a:gd name="T49" fmla="*/ 113 h 373"/>
                <a:gd name="T50" fmla="*/ 45 w 97"/>
                <a:gd name="T51" fmla="*/ 106 h 373"/>
                <a:gd name="T52" fmla="*/ 40 w 97"/>
                <a:gd name="T53" fmla="*/ 90 h 373"/>
                <a:gd name="T54" fmla="*/ 27 w 97"/>
                <a:gd name="T55" fmla="*/ 75 h 373"/>
                <a:gd name="T56" fmla="*/ 1 w 97"/>
                <a:gd name="T57" fmla="*/ 67 h 373"/>
                <a:gd name="T58" fmla="*/ 0 w 97"/>
                <a:gd name="T59" fmla="*/ 75 h 373"/>
                <a:gd name="T60" fmla="*/ 2 w 97"/>
                <a:gd name="T61" fmla="*/ 91 h 373"/>
                <a:gd name="T62" fmla="*/ 14 w 97"/>
                <a:gd name="T63" fmla="*/ 109 h 373"/>
                <a:gd name="T64" fmla="*/ 45 w 97"/>
                <a:gd name="T65" fmla="*/ 118 h 373"/>
                <a:gd name="T66" fmla="*/ 45 w 97"/>
                <a:gd name="T67" fmla="*/ 207 h 373"/>
                <a:gd name="T68" fmla="*/ 43 w 97"/>
                <a:gd name="T69" fmla="*/ 195 h 373"/>
                <a:gd name="T70" fmla="*/ 33 w 97"/>
                <a:gd name="T71" fmla="*/ 182 h 373"/>
                <a:gd name="T72" fmla="*/ 12 w 97"/>
                <a:gd name="T73" fmla="*/ 175 h 373"/>
                <a:gd name="T74" fmla="*/ 10 w 97"/>
                <a:gd name="T75" fmla="*/ 182 h 373"/>
                <a:gd name="T76" fmla="*/ 13 w 97"/>
                <a:gd name="T77" fmla="*/ 197 h 373"/>
                <a:gd name="T78" fmla="*/ 29 w 97"/>
                <a:gd name="T79" fmla="*/ 211 h 373"/>
                <a:gd name="T80" fmla="*/ 45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2" y="373"/>
                  </a:moveTo>
                  <a:lnTo>
                    <a:pt x="52" y="237"/>
                  </a:lnTo>
                  <a:lnTo>
                    <a:pt x="54" y="237"/>
                  </a:lnTo>
                  <a:lnTo>
                    <a:pt x="59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0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4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1" y="197"/>
                  </a:lnTo>
                  <a:lnTo>
                    <a:pt x="63" y="205"/>
                  </a:lnTo>
                  <a:lnTo>
                    <a:pt x="56" y="215"/>
                  </a:lnTo>
                  <a:lnTo>
                    <a:pt x="52" y="232"/>
                  </a:lnTo>
                  <a:lnTo>
                    <a:pt x="52" y="147"/>
                  </a:lnTo>
                  <a:lnTo>
                    <a:pt x="54" y="147"/>
                  </a:lnTo>
                  <a:lnTo>
                    <a:pt x="59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0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4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1" y="109"/>
                  </a:lnTo>
                  <a:lnTo>
                    <a:pt x="63" y="116"/>
                  </a:lnTo>
                  <a:lnTo>
                    <a:pt x="56" y="126"/>
                  </a:lnTo>
                  <a:lnTo>
                    <a:pt x="52" y="141"/>
                  </a:lnTo>
                  <a:lnTo>
                    <a:pt x="52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5" y="23"/>
                  </a:lnTo>
                  <a:lnTo>
                    <a:pt x="40" y="15"/>
                  </a:lnTo>
                  <a:lnTo>
                    <a:pt x="32" y="6"/>
                  </a:lnTo>
                  <a:lnTo>
                    <a:pt x="21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9"/>
                  </a:lnTo>
                  <a:lnTo>
                    <a:pt x="12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3" y="43"/>
                  </a:lnTo>
                  <a:lnTo>
                    <a:pt x="45" y="46"/>
                  </a:lnTo>
                  <a:lnTo>
                    <a:pt x="45" y="113"/>
                  </a:lnTo>
                  <a:lnTo>
                    <a:pt x="45" y="112"/>
                  </a:lnTo>
                  <a:lnTo>
                    <a:pt x="45" y="106"/>
                  </a:lnTo>
                  <a:lnTo>
                    <a:pt x="44" y="98"/>
                  </a:lnTo>
                  <a:lnTo>
                    <a:pt x="40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1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6" y="100"/>
                  </a:lnTo>
                  <a:lnTo>
                    <a:pt x="14" y="109"/>
                  </a:lnTo>
                  <a:lnTo>
                    <a:pt x="28" y="114"/>
                  </a:lnTo>
                  <a:lnTo>
                    <a:pt x="45" y="118"/>
                  </a:lnTo>
                  <a:lnTo>
                    <a:pt x="45" y="209"/>
                  </a:lnTo>
                  <a:lnTo>
                    <a:pt x="45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40" y="188"/>
                  </a:lnTo>
                  <a:lnTo>
                    <a:pt x="33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0" y="182"/>
                  </a:lnTo>
                  <a:lnTo>
                    <a:pt x="10" y="188"/>
                  </a:lnTo>
                  <a:lnTo>
                    <a:pt x="13" y="197"/>
                  </a:lnTo>
                  <a:lnTo>
                    <a:pt x="20" y="205"/>
                  </a:lnTo>
                  <a:lnTo>
                    <a:pt x="29" y="211"/>
                  </a:lnTo>
                  <a:lnTo>
                    <a:pt x="45" y="215"/>
                  </a:lnTo>
                  <a:lnTo>
                    <a:pt x="45" y="373"/>
                  </a:lnTo>
                  <a:lnTo>
                    <a:pt x="52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Freeform 23"/>
            <p:cNvSpPr>
              <a:spLocks/>
            </p:cNvSpPr>
            <p:nvPr/>
          </p:nvSpPr>
          <p:spPr bwMode="gray">
            <a:xfrm>
              <a:off x="2708" y="216"/>
              <a:ext cx="97" cy="373"/>
            </a:xfrm>
            <a:custGeom>
              <a:avLst/>
              <a:gdLst>
                <a:gd name="T0" fmla="*/ 51 w 97"/>
                <a:gd name="T1" fmla="*/ 237 h 373"/>
                <a:gd name="T2" fmla="*/ 60 w 97"/>
                <a:gd name="T3" fmla="*/ 237 h 373"/>
                <a:gd name="T4" fmla="*/ 74 w 97"/>
                <a:gd name="T5" fmla="*/ 232 h 373"/>
                <a:gd name="T6" fmla="*/ 91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2 w 97"/>
                <a:gd name="T13" fmla="*/ 197 h 373"/>
                <a:gd name="T14" fmla="*/ 55 w 97"/>
                <a:gd name="T15" fmla="*/ 215 h 373"/>
                <a:gd name="T16" fmla="*/ 51 w 97"/>
                <a:gd name="T17" fmla="*/ 147 h 373"/>
                <a:gd name="T18" fmla="*/ 60 w 97"/>
                <a:gd name="T19" fmla="*/ 147 h 373"/>
                <a:gd name="T20" fmla="*/ 74 w 97"/>
                <a:gd name="T21" fmla="*/ 141 h 373"/>
                <a:gd name="T22" fmla="*/ 91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2 w 97"/>
                <a:gd name="T29" fmla="*/ 109 h 373"/>
                <a:gd name="T30" fmla="*/ 55 w 97"/>
                <a:gd name="T31" fmla="*/ 126 h 373"/>
                <a:gd name="T32" fmla="*/ 51 w 97"/>
                <a:gd name="T33" fmla="*/ 46 h 373"/>
                <a:gd name="T34" fmla="*/ 51 w 97"/>
                <a:gd name="T35" fmla="*/ 37 h 373"/>
                <a:gd name="T36" fmla="*/ 46 w 97"/>
                <a:gd name="T37" fmla="*/ 23 h 373"/>
                <a:gd name="T38" fmla="*/ 33 w 97"/>
                <a:gd name="T39" fmla="*/ 6 h 373"/>
                <a:gd name="T40" fmla="*/ 7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4 w 97"/>
                <a:gd name="T47" fmla="*/ 43 h 373"/>
                <a:gd name="T48" fmla="*/ 46 w 97"/>
                <a:gd name="T49" fmla="*/ 113 h 373"/>
                <a:gd name="T50" fmla="*/ 46 w 97"/>
                <a:gd name="T51" fmla="*/ 106 h 373"/>
                <a:gd name="T52" fmla="*/ 41 w 97"/>
                <a:gd name="T53" fmla="*/ 90 h 373"/>
                <a:gd name="T54" fmla="*/ 27 w 97"/>
                <a:gd name="T55" fmla="*/ 75 h 373"/>
                <a:gd name="T56" fmla="*/ 0 w 97"/>
                <a:gd name="T57" fmla="*/ 67 h 373"/>
                <a:gd name="T58" fmla="*/ 0 w 97"/>
                <a:gd name="T59" fmla="*/ 75 h 373"/>
                <a:gd name="T60" fmla="*/ 3 w 97"/>
                <a:gd name="T61" fmla="*/ 91 h 373"/>
                <a:gd name="T62" fmla="*/ 15 w 97"/>
                <a:gd name="T63" fmla="*/ 109 h 373"/>
                <a:gd name="T64" fmla="*/ 46 w 97"/>
                <a:gd name="T65" fmla="*/ 118 h 373"/>
                <a:gd name="T66" fmla="*/ 46 w 97"/>
                <a:gd name="T67" fmla="*/ 207 h 373"/>
                <a:gd name="T68" fmla="*/ 43 w 97"/>
                <a:gd name="T69" fmla="*/ 195 h 373"/>
                <a:gd name="T70" fmla="*/ 34 w 97"/>
                <a:gd name="T71" fmla="*/ 182 h 373"/>
                <a:gd name="T72" fmla="*/ 12 w 97"/>
                <a:gd name="T73" fmla="*/ 175 h 373"/>
                <a:gd name="T74" fmla="*/ 11 w 97"/>
                <a:gd name="T75" fmla="*/ 182 h 373"/>
                <a:gd name="T76" fmla="*/ 14 w 97"/>
                <a:gd name="T77" fmla="*/ 197 h 373"/>
                <a:gd name="T78" fmla="*/ 30 w 97"/>
                <a:gd name="T79" fmla="*/ 211 h 373"/>
                <a:gd name="T80" fmla="*/ 46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1" y="373"/>
                  </a:moveTo>
                  <a:lnTo>
                    <a:pt x="51" y="237"/>
                  </a:lnTo>
                  <a:lnTo>
                    <a:pt x="54" y="237"/>
                  </a:lnTo>
                  <a:lnTo>
                    <a:pt x="60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1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5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2" y="197"/>
                  </a:lnTo>
                  <a:lnTo>
                    <a:pt x="64" y="205"/>
                  </a:lnTo>
                  <a:lnTo>
                    <a:pt x="55" y="215"/>
                  </a:lnTo>
                  <a:lnTo>
                    <a:pt x="51" y="232"/>
                  </a:lnTo>
                  <a:lnTo>
                    <a:pt x="51" y="147"/>
                  </a:lnTo>
                  <a:lnTo>
                    <a:pt x="54" y="147"/>
                  </a:lnTo>
                  <a:lnTo>
                    <a:pt x="60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1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5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2" y="109"/>
                  </a:lnTo>
                  <a:lnTo>
                    <a:pt x="64" y="116"/>
                  </a:lnTo>
                  <a:lnTo>
                    <a:pt x="55" y="126"/>
                  </a:lnTo>
                  <a:lnTo>
                    <a:pt x="51" y="141"/>
                  </a:lnTo>
                  <a:lnTo>
                    <a:pt x="51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6" y="23"/>
                  </a:lnTo>
                  <a:lnTo>
                    <a:pt x="41" y="15"/>
                  </a:lnTo>
                  <a:lnTo>
                    <a:pt x="33" y="6"/>
                  </a:lnTo>
                  <a:lnTo>
                    <a:pt x="22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8" y="9"/>
                  </a:lnTo>
                  <a:lnTo>
                    <a:pt x="11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4" y="43"/>
                  </a:lnTo>
                  <a:lnTo>
                    <a:pt x="46" y="46"/>
                  </a:lnTo>
                  <a:lnTo>
                    <a:pt x="46" y="113"/>
                  </a:lnTo>
                  <a:lnTo>
                    <a:pt x="46" y="112"/>
                  </a:lnTo>
                  <a:lnTo>
                    <a:pt x="46" y="106"/>
                  </a:lnTo>
                  <a:lnTo>
                    <a:pt x="43" y="98"/>
                  </a:lnTo>
                  <a:lnTo>
                    <a:pt x="41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3" y="91"/>
                  </a:lnTo>
                  <a:lnTo>
                    <a:pt x="7" y="100"/>
                  </a:lnTo>
                  <a:lnTo>
                    <a:pt x="15" y="109"/>
                  </a:lnTo>
                  <a:lnTo>
                    <a:pt x="28" y="114"/>
                  </a:lnTo>
                  <a:lnTo>
                    <a:pt x="46" y="118"/>
                  </a:lnTo>
                  <a:lnTo>
                    <a:pt x="46" y="209"/>
                  </a:lnTo>
                  <a:lnTo>
                    <a:pt x="46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39" y="188"/>
                  </a:lnTo>
                  <a:lnTo>
                    <a:pt x="34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1" y="182"/>
                  </a:lnTo>
                  <a:lnTo>
                    <a:pt x="11" y="188"/>
                  </a:lnTo>
                  <a:lnTo>
                    <a:pt x="14" y="197"/>
                  </a:lnTo>
                  <a:lnTo>
                    <a:pt x="19" y="205"/>
                  </a:lnTo>
                  <a:lnTo>
                    <a:pt x="30" y="211"/>
                  </a:lnTo>
                  <a:lnTo>
                    <a:pt x="46" y="215"/>
                  </a:lnTo>
                  <a:lnTo>
                    <a:pt x="46" y="373"/>
                  </a:lnTo>
                  <a:lnTo>
                    <a:pt x="51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99" name="Freeform 27" descr="Dark upward diagonal"/>
          <p:cNvSpPr>
            <a:spLocks/>
          </p:cNvSpPr>
          <p:nvPr/>
        </p:nvSpPr>
        <p:spPr bwMode="gray">
          <a:xfrm>
            <a:off x="114303" y="76205"/>
            <a:ext cx="11969751" cy="500063"/>
          </a:xfrm>
          <a:custGeom>
            <a:avLst/>
            <a:gdLst>
              <a:gd name="T0" fmla="*/ 0 w 5655"/>
              <a:gd name="T1" fmla="*/ 1 h 315"/>
              <a:gd name="T2" fmla="*/ 5546 w 5655"/>
              <a:gd name="T3" fmla="*/ 0 h 315"/>
              <a:gd name="T4" fmla="*/ 5655 w 5655"/>
              <a:gd name="T5" fmla="*/ 84 h 315"/>
              <a:gd name="T6" fmla="*/ 5649 w 5655"/>
              <a:gd name="T7" fmla="*/ 315 h 315"/>
              <a:gd name="T8" fmla="*/ 1 w 5655"/>
              <a:gd name="T9" fmla="*/ 314 h 315"/>
              <a:gd name="T10" fmla="*/ 0 w 5655"/>
              <a:gd name="T11" fmla="*/ 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55" h="315">
                <a:moveTo>
                  <a:pt x="0" y="1"/>
                </a:moveTo>
                <a:lnTo>
                  <a:pt x="5546" y="0"/>
                </a:lnTo>
                <a:cubicBezTo>
                  <a:pt x="5652" y="0"/>
                  <a:pt x="5655" y="84"/>
                  <a:pt x="5655" y="84"/>
                </a:cubicBezTo>
                <a:lnTo>
                  <a:pt x="5649" y="315"/>
                </a:lnTo>
                <a:lnTo>
                  <a:pt x="1" y="314"/>
                </a:lnTo>
                <a:lnTo>
                  <a:pt x="0" y="1"/>
                </a:lnTo>
                <a:close/>
              </a:path>
            </a:pathLst>
          </a:custGeom>
          <a:pattFill prst="dkUpDiag">
            <a:fgClr>
              <a:schemeClr val="bg1">
                <a:alpha val="77000"/>
              </a:schemeClr>
            </a:fgClr>
            <a:bgClr>
              <a:schemeClr val="tx1">
                <a:alpha val="77000"/>
              </a:schemeClr>
            </a:bgClr>
          </a:patt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0" name="Rectangle 28"/>
          <p:cNvSpPr>
            <a:spLocks noChangeArrowheads="1"/>
          </p:cNvSpPr>
          <p:nvPr/>
        </p:nvSpPr>
        <p:spPr bwMode="gray">
          <a:xfrm>
            <a:off x="152403" y="6610355"/>
            <a:ext cx="11908367" cy="1635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46" name="Group 74"/>
          <p:cNvGrpSpPr>
            <a:grpSpLocks/>
          </p:cNvGrpSpPr>
          <p:nvPr/>
        </p:nvGrpSpPr>
        <p:grpSpPr bwMode="auto">
          <a:xfrm>
            <a:off x="114303" y="854075"/>
            <a:ext cx="11976100" cy="1131888"/>
            <a:chOff x="54" y="538"/>
            <a:chExt cx="5658" cy="713"/>
          </a:xfrm>
        </p:grpSpPr>
        <p:sp>
          <p:nvSpPr>
            <p:cNvPr id="3102" name="Freeform 30"/>
            <p:cNvSpPr>
              <a:spLocks/>
            </p:cNvSpPr>
            <p:nvPr userDrawn="1"/>
          </p:nvSpPr>
          <p:spPr bwMode="gray">
            <a:xfrm>
              <a:off x="54" y="736"/>
              <a:ext cx="5658" cy="515"/>
            </a:xfrm>
            <a:custGeom>
              <a:avLst/>
              <a:gdLst>
                <a:gd name="T0" fmla="*/ 0 w 5446"/>
                <a:gd name="T1" fmla="*/ 0 h 590"/>
                <a:gd name="T2" fmla="*/ 5446 w 5446"/>
                <a:gd name="T3" fmla="*/ 0 h 590"/>
                <a:gd name="T4" fmla="*/ 5446 w 5446"/>
                <a:gd name="T5" fmla="*/ 312 h 590"/>
                <a:gd name="T6" fmla="*/ 5446 w 5446"/>
                <a:gd name="T7" fmla="*/ 451 h 590"/>
                <a:gd name="T8" fmla="*/ 1512 w 5446"/>
                <a:gd name="T9" fmla="*/ 443 h 590"/>
                <a:gd name="T10" fmla="*/ 1288 w 5446"/>
                <a:gd name="T11" fmla="*/ 584 h 590"/>
                <a:gd name="T12" fmla="*/ 0 w 5446"/>
                <a:gd name="T13" fmla="*/ 590 h 590"/>
                <a:gd name="T14" fmla="*/ 0 w 5446"/>
                <a:gd name="T15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46" h="590">
                  <a:moveTo>
                    <a:pt x="0" y="0"/>
                  </a:moveTo>
                  <a:lnTo>
                    <a:pt x="5446" y="0"/>
                  </a:lnTo>
                  <a:lnTo>
                    <a:pt x="5446" y="312"/>
                  </a:lnTo>
                  <a:lnTo>
                    <a:pt x="5446" y="451"/>
                  </a:lnTo>
                  <a:cubicBezTo>
                    <a:pt x="4790" y="473"/>
                    <a:pt x="2205" y="421"/>
                    <a:pt x="1512" y="443"/>
                  </a:cubicBezTo>
                  <a:lnTo>
                    <a:pt x="1288" y="584"/>
                  </a:lnTo>
                  <a:lnTo>
                    <a:pt x="0" y="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3" name="Freeform 31"/>
            <p:cNvSpPr>
              <a:spLocks/>
            </p:cNvSpPr>
            <p:nvPr userDrawn="1"/>
          </p:nvSpPr>
          <p:spPr bwMode="gray">
            <a:xfrm>
              <a:off x="54" y="538"/>
              <a:ext cx="5658" cy="655"/>
            </a:xfrm>
            <a:custGeom>
              <a:avLst/>
              <a:gdLst>
                <a:gd name="T0" fmla="*/ 1 w 5658"/>
                <a:gd name="T1" fmla="*/ 0 h 655"/>
                <a:gd name="T2" fmla="*/ 5657 w 5658"/>
                <a:gd name="T3" fmla="*/ 0 h 655"/>
                <a:gd name="T4" fmla="*/ 5658 w 5658"/>
                <a:gd name="T5" fmla="*/ 534 h 655"/>
                <a:gd name="T6" fmla="*/ 1553 w 5658"/>
                <a:gd name="T7" fmla="*/ 528 h 655"/>
                <a:gd name="T8" fmla="*/ 1317 w 5658"/>
                <a:gd name="T9" fmla="*/ 651 h 655"/>
                <a:gd name="T10" fmla="*/ 0 w 5658"/>
                <a:gd name="T11" fmla="*/ 655 h 655"/>
                <a:gd name="T12" fmla="*/ 1 w 5658"/>
                <a:gd name="T13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8" h="655">
                  <a:moveTo>
                    <a:pt x="1" y="0"/>
                  </a:moveTo>
                  <a:lnTo>
                    <a:pt x="5657" y="0"/>
                  </a:lnTo>
                  <a:lnTo>
                    <a:pt x="5658" y="534"/>
                  </a:lnTo>
                  <a:lnTo>
                    <a:pt x="1553" y="528"/>
                  </a:lnTo>
                  <a:lnTo>
                    <a:pt x="1317" y="651"/>
                  </a:lnTo>
                  <a:lnTo>
                    <a:pt x="0" y="6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4" name="Freeform 32"/>
            <p:cNvSpPr>
              <a:spLocks/>
            </p:cNvSpPr>
            <p:nvPr userDrawn="1"/>
          </p:nvSpPr>
          <p:spPr bwMode="gray">
            <a:xfrm>
              <a:off x="54" y="1062"/>
              <a:ext cx="1496" cy="98"/>
            </a:xfrm>
            <a:custGeom>
              <a:avLst/>
              <a:gdLst>
                <a:gd name="T0" fmla="*/ 1440 w 1440"/>
                <a:gd name="T1" fmla="*/ 1 h 112"/>
                <a:gd name="T2" fmla="*/ 1261 w 1440"/>
                <a:gd name="T3" fmla="*/ 112 h 112"/>
                <a:gd name="T4" fmla="*/ 0 w 1440"/>
                <a:gd name="T5" fmla="*/ 110 h 112"/>
                <a:gd name="T6" fmla="*/ 0 w 1440"/>
                <a:gd name="T7" fmla="*/ 49 h 112"/>
                <a:gd name="T8" fmla="*/ 1069 w 1440"/>
                <a:gd name="T9" fmla="*/ 50 h 112"/>
                <a:gd name="T10" fmla="*/ 1142 w 1440"/>
                <a:gd name="T11" fmla="*/ 0 h 112"/>
                <a:gd name="T12" fmla="*/ 1440 w 1440"/>
                <a:gd name="T13" fmla="*/ 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0" h="112">
                  <a:moveTo>
                    <a:pt x="1440" y="1"/>
                  </a:moveTo>
                  <a:lnTo>
                    <a:pt x="1261" y="112"/>
                  </a:lnTo>
                  <a:lnTo>
                    <a:pt x="0" y="110"/>
                  </a:lnTo>
                  <a:lnTo>
                    <a:pt x="0" y="49"/>
                  </a:lnTo>
                  <a:lnTo>
                    <a:pt x="1069" y="50"/>
                  </a:lnTo>
                  <a:lnTo>
                    <a:pt x="1142" y="0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05" name="Rectangle 33"/>
          <p:cNvSpPr>
            <a:spLocks noChangeArrowheads="1"/>
          </p:cNvSpPr>
          <p:nvPr/>
        </p:nvSpPr>
        <p:spPr bwMode="gray">
          <a:xfrm>
            <a:off x="114303" y="609600"/>
            <a:ext cx="11976100" cy="1857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0" name="Rectangle 38" descr="1"/>
          <p:cNvSpPr>
            <a:spLocks noChangeArrowheads="1"/>
          </p:cNvSpPr>
          <p:nvPr/>
        </p:nvSpPr>
        <p:spPr bwMode="gray">
          <a:xfrm>
            <a:off x="5422903" y="4497388"/>
            <a:ext cx="988484" cy="7429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2" name="Rectangle 40" descr="7"/>
          <p:cNvSpPr>
            <a:spLocks noChangeArrowheads="1"/>
          </p:cNvSpPr>
          <p:nvPr/>
        </p:nvSpPr>
        <p:spPr bwMode="gray">
          <a:xfrm>
            <a:off x="4366684" y="5314950"/>
            <a:ext cx="990600" cy="7429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4" name="Rectangle 42"/>
          <p:cNvSpPr>
            <a:spLocks noChangeArrowheads="1"/>
          </p:cNvSpPr>
          <p:nvPr/>
        </p:nvSpPr>
        <p:spPr bwMode="gray">
          <a:xfrm>
            <a:off x="4377267" y="4510093"/>
            <a:ext cx="988484" cy="744537"/>
          </a:xfrm>
          <a:prstGeom prst="rect">
            <a:avLst/>
          </a:prstGeom>
          <a:solidFill>
            <a:srgbClr val="D7D7D7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9" name="Rectangle 37" descr="6"/>
          <p:cNvSpPr>
            <a:spLocks noChangeArrowheads="1"/>
          </p:cNvSpPr>
          <p:nvPr/>
        </p:nvSpPr>
        <p:spPr bwMode="gray">
          <a:xfrm>
            <a:off x="2271184" y="5314950"/>
            <a:ext cx="990600" cy="7429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4" y="6196018"/>
            <a:ext cx="6415617" cy="403225"/>
          </a:xfrm>
        </p:spPr>
        <p:txBody>
          <a:bodyPr/>
          <a:lstStyle>
            <a:lvl1pPr marL="0" indent="0" algn="r">
              <a:buFontTx/>
              <a:buNone/>
              <a:defRPr sz="1600" i="1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09033" y="6445250"/>
            <a:ext cx="2940051" cy="3175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433233" y="6445250"/>
            <a:ext cx="3987800" cy="3175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600954" y="6445250"/>
            <a:ext cx="2940049" cy="317500"/>
          </a:xfrm>
        </p:spPr>
        <p:txBody>
          <a:bodyPr/>
          <a:lstStyle>
            <a:lvl1pPr>
              <a:defRPr/>
            </a:lvl1pPr>
          </a:lstStyle>
          <a:p>
            <a:fld id="{98CC00CA-01F2-4462-9651-E38EDB5BE82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122" name="Rectangle 50"/>
          <p:cNvSpPr>
            <a:spLocks noChangeArrowheads="1"/>
          </p:cNvSpPr>
          <p:nvPr/>
        </p:nvSpPr>
        <p:spPr bwMode="gray">
          <a:xfrm>
            <a:off x="171453" y="4511675"/>
            <a:ext cx="988483" cy="7429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15" name="Picture 43" descr="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3569" y="2911475"/>
            <a:ext cx="1797051" cy="1531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59200" y="2819404"/>
            <a:ext cx="8026400" cy="1470025"/>
          </a:xfrm>
        </p:spPr>
        <p:txBody>
          <a:bodyPr/>
          <a:lstStyle>
            <a:lvl1pPr algn="r">
              <a:defRPr sz="4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3142" name="Rectangle 70" descr="2"/>
          <p:cNvSpPr>
            <a:spLocks noChangeArrowheads="1"/>
          </p:cNvSpPr>
          <p:nvPr/>
        </p:nvSpPr>
        <p:spPr bwMode="gray">
          <a:xfrm>
            <a:off x="2269068" y="3705225"/>
            <a:ext cx="992717" cy="7429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" y="206371"/>
            <a:ext cx="2454292" cy="32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3CF9F1-C809-4A1C-92DC-0CFA2BF0A9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1215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38130"/>
            <a:ext cx="2743200" cy="593407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38130"/>
            <a:ext cx="8026400" cy="593407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A6FB6-B4C0-45D6-8CAB-DD574A1E7F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7655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8130"/>
            <a:ext cx="8636000" cy="8683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438280"/>
            <a:ext cx="5384800" cy="47339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38280"/>
            <a:ext cx="5384800" cy="47339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064003" y="6311905"/>
            <a:ext cx="2283884" cy="290513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41017" y="6323013"/>
            <a:ext cx="3081867" cy="290512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89021" y="6323013"/>
            <a:ext cx="2154767" cy="290512"/>
          </a:xfrm>
        </p:spPr>
        <p:txBody>
          <a:bodyPr/>
          <a:lstStyle>
            <a:lvl1pPr>
              <a:defRPr/>
            </a:lvl1pPr>
          </a:lstStyle>
          <a:p>
            <a:fld id="{57F38FB2-70E9-402C-9208-FB4A7458221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938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620D2A-BF8B-40D6-B12A-4858881841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153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B44B8F-19FA-4C63-94D2-83D9207C44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811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38280"/>
            <a:ext cx="5384800" cy="4733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38280"/>
            <a:ext cx="5384800" cy="4733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37EB5A-9EB0-4919-8DD0-33B6B40B9D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62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0140E2-F956-482C-9837-706B68C145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2744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26D42-CBC2-40FE-B9E6-8E419C1B887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198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165D74-330E-4F46-961B-E3F59E3D71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838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7769EA-54AC-4844-B8D5-00EE62350B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8788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F45658-A780-45F6-8310-12D2D1F5B3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208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5" Type="http://schemas.openxmlformats.org/officeDocument/2006/relationships/image" Target="../media/image3.jpe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7"/>
          <p:cNvGrpSpPr>
            <a:grpSpLocks/>
          </p:cNvGrpSpPr>
          <p:nvPr/>
        </p:nvGrpSpPr>
        <p:grpSpPr bwMode="auto">
          <a:xfrm>
            <a:off x="8737604" y="6013455"/>
            <a:ext cx="3189817" cy="563563"/>
            <a:chOff x="1566" y="164"/>
            <a:chExt cx="1455" cy="425"/>
          </a:xfrm>
        </p:grpSpPr>
        <p:sp>
          <p:nvSpPr>
            <p:cNvPr id="1032" name="Freeform 8"/>
            <p:cNvSpPr>
              <a:spLocks/>
            </p:cNvSpPr>
            <p:nvPr/>
          </p:nvSpPr>
          <p:spPr bwMode="gray">
            <a:xfrm>
              <a:off x="1892" y="468"/>
              <a:ext cx="39" cy="121"/>
            </a:xfrm>
            <a:custGeom>
              <a:avLst/>
              <a:gdLst>
                <a:gd name="T0" fmla="*/ 37 w 39"/>
                <a:gd name="T1" fmla="*/ 36 h 121"/>
                <a:gd name="T2" fmla="*/ 35 w 39"/>
                <a:gd name="T3" fmla="*/ 36 h 121"/>
                <a:gd name="T4" fmla="*/ 30 w 39"/>
                <a:gd name="T5" fmla="*/ 36 h 121"/>
                <a:gd name="T6" fmla="*/ 22 w 39"/>
                <a:gd name="T7" fmla="*/ 34 h 121"/>
                <a:gd name="T8" fmla="*/ 15 w 39"/>
                <a:gd name="T9" fmla="*/ 30 h 121"/>
                <a:gd name="T10" fmla="*/ 7 w 39"/>
                <a:gd name="T11" fmla="*/ 23 h 121"/>
                <a:gd name="T12" fmla="*/ 3 w 39"/>
                <a:gd name="T13" fmla="*/ 13 h 121"/>
                <a:gd name="T14" fmla="*/ 0 w 39"/>
                <a:gd name="T15" fmla="*/ 0 h 121"/>
                <a:gd name="T16" fmla="*/ 3 w 39"/>
                <a:gd name="T17" fmla="*/ 0 h 121"/>
                <a:gd name="T18" fmla="*/ 7 w 39"/>
                <a:gd name="T19" fmla="*/ 1 h 121"/>
                <a:gd name="T20" fmla="*/ 15 w 39"/>
                <a:gd name="T21" fmla="*/ 3 h 121"/>
                <a:gd name="T22" fmla="*/ 23 w 39"/>
                <a:gd name="T23" fmla="*/ 5 h 121"/>
                <a:gd name="T24" fmla="*/ 30 w 39"/>
                <a:gd name="T25" fmla="*/ 11 h 121"/>
                <a:gd name="T26" fmla="*/ 37 w 39"/>
                <a:gd name="T27" fmla="*/ 20 h 121"/>
                <a:gd name="T28" fmla="*/ 39 w 39"/>
                <a:gd name="T29" fmla="*/ 34 h 121"/>
                <a:gd name="T30" fmla="*/ 39 w 39"/>
                <a:gd name="T31" fmla="*/ 121 h 121"/>
                <a:gd name="T32" fmla="*/ 37 w 39"/>
                <a:gd name="T33" fmla="*/ 121 h 121"/>
                <a:gd name="T34" fmla="*/ 37 w 39"/>
                <a:gd name="T35" fmla="*/ 3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21">
                  <a:moveTo>
                    <a:pt x="37" y="36"/>
                  </a:moveTo>
                  <a:lnTo>
                    <a:pt x="35" y="36"/>
                  </a:lnTo>
                  <a:lnTo>
                    <a:pt x="30" y="36"/>
                  </a:lnTo>
                  <a:lnTo>
                    <a:pt x="22" y="34"/>
                  </a:lnTo>
                  <a:lnTo>
                    <a:pt x="15" y="30"/>
                  </a:lnTo>
                  <a:lnTo>
                    <a:pt x="7" y="23"/>
                  </a:lnTo>
                  <a:lnTo>
                    <a:pt x="3" y="13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0" y="11"/>
                  </a:lnTo>
                  <a:lnTo>
                    <a:pt x="37" y="20"/>
                  </a:lnTo>
                  <a:lnTo>
                    <a:pt x="39" y="34"/>
                  </a:lnTo>
                  <a:lnTo>
                    <a:pt x="39" y="121"/>
                  </a:lnTo>
                  <a:lnTo>
                    <a:pt x="37" y="121"/>
                  </a:lnTo>
                  <a:lnTo>
                    <a:pt x="37" y="36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gray">
            <a:xfrm>
              <a:off x="2271" y="450"/>
              <a:ext cx="45" cy="139"/>
            </a:xfrm>
            <a:custGeom>
              <a:avLst/>
              <a:gdLst>
                <a:gd name="T0" fmla="*/ 3 w 45"/>
                <a:gd name="T1" fmla="*/ 42 h 139"/>
                <a:gd name="T2" fmla="*/ 6 w 45"/>
                <a:gd name="T3" fmla="*/ 42 h 139"/>
                <a:gd name="T4" fmla="*/ 12 w 45"/>
                <a:gd name="T5" fmla="*/ 42 h 139"/>
                <a:gd name="T6" fmla="*/ 20 w 45"/>
                <a:gd name="T7" fmla="*/ 39 h 139"/>
                <a:gd name="T8" fmla="*/ 29 w 45"/>
                <a:gd name="T9" fmla="*/ 35 h 139"/>
                <a:gd name="T10" fmla="*/ 37 w 45"/>
                <a:gd name="T11" fmla="*/ 27 h 139"/>
                <a:gd name="T12" fmla="*/ 43 w 45"/>
                <a:gd name="T13" fmla="*/ 17 h 139"/>
                <a:gd name="T14" fmla="*/ 45 w 45"/>
                <a:gd name="T15" fmla="*/ 2 h 139"/>
                <a:gd name="T16" fmla="*/ 43 w 45"/>
                <a:gd name="T17" fmla="*/ 0 h 139"/>
                <a:gd name="T18" fmla="*/ 37 w 45"/>
                <a:gd name="T19" fmla="*/ 2 h 139"/>
                <a:gd name="T20" fmla="*/ 29 w 45"/>
                <a:gd name="T21" fmla="*/ 3 h 139"/>
                <a:gd name="T22" fmla="*/ 19 w 45"/>
                <a:gd name="T23" fmla="*/ 7 h 139"/>
                <a:gd name="T24" fmla="*/ 11 w 45"/>
                <a:gd name="T25" fmla="*/ 14 h 139"/>
                <a:gd name="T26" fmla="*/ 4 w 45"/>
                <a:gd name="T27" fmla="*/ 23 h 139"/>
                <a:gd name="T28" fmla="*/ 0 w 45"/>
                <a:gd name="T29" fmla="*/ 39 h 139"/>
                <a:gd name="T30" fmla="*/ 0 w 45"/>
                <a:gd name="T31" fmla="*/ 139 h 139"/>
                <a:gd name="T32" fmla="*/ 3 w 45"/>
                <a:gd name="T33" fmla="*/ 139 h 139"/>
                <a:gd name="T34" fmla="*/ 3 w 45"/>
                <a:gd name="T35" fmla="*/ 4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139">
                  <a:moveTo>
                    <a:pt x="3" y="42"/>
                  </a:moveTo>
                  <a:lnTo>
                    <a:pt x="6" y="42"/>
                  </a:lnTo>
                  <a:lnTo>
                    <a:pt x="12" y="42"/>
                  </a:lnTo>
                  <a:lnTo>
                    <a:pt x="20" y="39"/>
                  </a:lnTo>
                  <a:lnTo>
                    <a:pt x="29" y="35"/>
                  </a:lnTo>
                  <a:lnTo>
                    <a:pt x="37" y="27"/>
                  </a:lnTo>
                  <a:lnTo>
                    <a:pt x="43" y="17"/>
                  </a:lnTo>
                  <a:lnTo>
                    <a:pt x="45" y="2"/>
                  </a:lnTo>
                  <a:lnTo>
                    <a:pt x="43" y="0"/>
                  </a:lnTo>
                  <a:lnTo>
                    <a:pt x="37" y="2"/>
                  </a:lnTo>
                  <a:lnTo>
                    <a:pt x="29" y="3"/>
                  </a:lnTo>
                  <a:lnTo>
                    <a:pt x="19" y="7"/>
                  </a:lnTo>
                  <a:lnTo>
                    <a:pt x="11" y="14"/>
                  </a:lnTo>
                  <a:lnTo>
                    <a:pt x="4" y="23"/>
                  </a:lnTo>
                  <a:lnTo>
                    <a:pt x="0" y="39"/>
                  </a:lnTo>
                  <a:lnTo>
                    <a:pt x="0" y="139"/>
                  </a:lnTo>
                  <a:lnTo>
                    <a:pt x="3" y="139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gray">
            <a:xfrm>
              <a:off x="1765" y="378"/>
              <a:ext cx="146" cy="211"/>
            </a:xfrm>
            <a:custGeom>
              <a:avLst/>
              <a:gdLst>
                <a:gd name="T0" fmla="*/ 68 w 146"/>
                <a:gd name="T1" fmla="*/ 67 h 211"/>
                <a:gd name="T2" fmla="*/ 67 w 146"/>
                <a:gd name="T3" fmla="*/ 67 h 211"/>
                <a:gd name="T4" fmla="*/ 60 w 146"/>
                <a:gd name="T5" fmla="*/ 66 h 211"/>
                <a:gd name="T6" fmla="*/ 50 w 146"/>
                <a:gd name="T7" fmla="*/ 64 h 211"/>
                <a:gd name="T8" fmla="*/ 41 w 146"/>
                <a:gd name="T9" fmla="*/ 62 h 211"/>
                <a:gd name="T10" fmla="*/ 29 w 146"/>
                <a:gd name="T11" fmla="*/ 55 h 211"/>
                <a:gd name="T12" fmla="*/ 18 w 146"/>
                <a:gd name="T13" fmla="*/ 47 h 211"/>
                <a:gd name="T14" fmla="*/ 10 w 146"/>
                <a:gd name="T15" fmla="*/ 35 h 211"/>
                <a:gd name="T16" fmla="*/ 3 w 146"/>
                <a:gd name="T17" fmla="*/ 20 h 211"/>
                <a:gd name="T18" fmla="*/ 0 w 146"/>
                <a:gd name="T19" fmla="*/ 0 h 211"/>
                <a:gd name="T20" fmla="*/ 3 w 146"/>
                <a:gd name="T21" fmla="*/ 0 h 211"/>
                <a:gd name="T22" fmla="*/ 10 w 146"/>
                <a:gd name="T23" fmla="*/ 0 h 211"/>
                <a:gd name="T24" fmla="*/ 19 w 146"/>
                <a:gd name="T25" fmla="*/ 0 h 211"/>
                <a:gd name="T26" fmla="*/ 30 w 146"/>
                <a:gd name="T27" fmla="*/ 2 h 211"/>
                <a:gd name="T28" fmla="*/ 41 w 146"/>
                <a:gd name="T29" fmla="*/ 6 h 211"/>
                <a:gd name="T30" fmla="*/ 53 w 146"/>
                <a:gd name="T31" fmla="*/ 14 h 211"/>
                <a:gd name="T32" fmla="*/ 62 w 146"/>
                <a:gd name="T33" fmla="*/ 25 h 211"/>
                <a:gd name="T34" fmla="*/ 69 w 146"/>
                <a:gd name="T35" fmla="*/ 41 h 211"/>
                <a:gd name="T36" fmla="*/ 73 w 146"/>
                <a:gd name="T37" fmla="*/ 62 h 211"/>
                <a:gd name="T38" fmla="*/ 73 w 146"/>
                <a:gd name="T39" fmla="*/ 60 h 211"/>
                <a:gd name="T40" fmla="*/ 73 w 146"/>
                <a:gd name="T41" fmla="*/ 55 h 211"/>
                <a:gd name="T42" fmla="*/ 75 w 146"/>
                <a:gd name="T43" fmla="*/ 45 h 211"/>
                <a:gd name="T44" fmla="*/ 79 w 146"/>
                <a:gd name="T45" fmla="*/ 36 h 211"/>
                <a:gd name="T46" fmla="*/ 84 w 146"/>
                <a:gd name="T47" fmla="*/ 25 h 211"/>
                <a:gd name="T48" fmla="*/ 92 w 146"/>
                <a:gd name="T49" fmla="*/ 16 h 211"/>
                <a:gd name="T50" fmla="*/ 106 w 146"/>
                <a:gd name="T51" fmla="*/ 8 h 211"/>
                <a:gd name="T52" fmla="*/ 123 w 146"/>
                <a:gd name="T53" fmla="*/ 2 h 211"/>
                <a:gd name="T54" fmla="*/ 146 w 146"/>
                <a:gd name="T55" fmla="*/ 0 h 211"/>
                <a:gd name="T56" fmla="*/ 145 w 146"/>
                <a:gd name="T57" fmla="*/ 2 h 211"/>
                <a:gd name="T58" fmla="*/ 145 w 146"/>
                <a:gd name="T59" fmla="*/ 8 h 211"/>
                <a:gd name="T60" fmla="*/ 143 w 146"/>
                <a:gd name="T61" fmla="*/ 17 h 211"/>
                <a:gd name="T62" fmla="*/ 139 w 146"/>
                <a:gd name="T63" fmla="*/ 28 h 211"/>
                <a:gd name="T64" fmla="*/ 134 w 146"/>
                <a:gd name="T65" fmla="*/ 39 h 211"/>
                <a:gd name="T66" fmla="*/ 126 w 146"/>
                <a:gd name="T67" fmla="*/ 49 h 211"/>
                <a:gd name="T68" fmla="*/ 114 w 146"/>
                <a:gd name="T69" fmla="*/ 59 h 211"/>
                <a:gd name="T70" fmla="*/ 98 w 146"/>
                <a:gd name="T71" fmla="*/ 64 h 211"/>
                <a:gd name="T72" fmla="*/ 79 w 146"/>
                <a:gd name="T73" fmla="*/ 67 h 211"/>
                <a:gd name="T74" fmla="*/ 79 w 146"/>
                <a:gd name="T75" fmla="*/ 211 h 211"/>
                <a:gd name="T76" fmla="*/ 68 w 146"/>
                <a:gd name="T77" fmla="*/ 211 h 211"/>
                <a:gd name="T78" fmla="*/ 68 w 146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211">
                  <a:moveTo>
                    <a:pt x="68" y="67"/>
                  </a:moveTo>
                  <a:lnTo>
                    <a:pt x="67" y="67"/>
                  </a:lnTo>
                  <a:lnTo>
                    <a:pt x="60" y="66"/>
                  </a:lnTo>
                  <a:lnTo>
                    <a:pt x="50" y="64"/>
                  </a:lnTo>
                  <a:lnTo>
                    <a:pt x="41" y="62"/>
                  </a:lnTo>
                  <a:lnTo>
                    <a:pt x="29" y="55"/>
                  </a:lnTo>
                  <a:lnTo>
                    <a:pt x="18" y="47"/>
                  </a:lnTo>
                  <a:lnTo>
                    <a:pt x="10" y="35"/>
                  </a:lnTo>
                  <a:lnTo>
                    <a:pt x="3" y="20"/>
                  </a:lnTo>
                  <a:lnTo>
                    <a:pt x="0" y="0"/>
                  </a:lnTo>
                  <a:lnTo>
                    <a:pt x="3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30" y="2"/>
                  </a:lnTo>
                  <a:lnTo>
                    <a:pt x="41" y="6"/>
                  </a:lnTo>
                  <a:lnTo>
                    <a:pt x="53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5" y="45"/>
                  </a:lnTo>
                  <a:lnTo>
                    <a:pt x="79" y="36"/>
                  </a:lnTo>
                  <a:lnTo>
                    <a:pt x="84" y="25"/>
                  </a:lnTo>
                  <a:lnTo>
                    <a:pt x="92" y="16"/>
                  </a:lnTo>
                  <a:lnTo>
                    <a:pt x="106" y="8"/>
                  </a:lnTo>
                  <a:lnTo>
                    <a:pt x="123" y="2"/>
                  </a:lnTo>
                  <a:lnTo>
                    <a:pt x="146" y="0"/>
                  </a:lnTo>
                  <a:lnTo>
                    <a:pt x="145" y="2"/>
                  </a:lnTo>
                  <a:lnTo>
                    <a:pt x="145" y="8"/>
                  </a:lnTo>
                  <a:lnTo>
                    <a:pt x="143" y="17"/>
                  </a:lnTo>
                  <a:lnTo>
                    <a:pt x="139" y="28"/>
                  </a:lnTo>
                  <a:lnTo>
                    <a:pt x="134" y="39"/>
                  </a:lnTo>
                  <a:lnTo>
                    <a:pt x="126" y="49"/>
                  </a:lnTo>
                  <a:lnTo>
                    <a:pt x="114" y="59"/>
                  </a:lnTo>
                  <a:lnTo>
                    <a:pt x="98" y="64"/>
                  </a:lnTo>
                  <a:lnTo>
                    <a:pt x="79" y="67"/>
                  </a:lnTo>
                  <a:lnTo>
                    <a:pt x="79" y="211"/>
                  </a:lnTo>
                  <a:lnTo>
                    <a:pt x="68" y="211"/>
                  </a:lnTo>
                  <a:lnTo>
                    <a:pt x="68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gray">
            <a:xfrm>
              <a:off x="2792" y="378"/>
              <a:ext cx="144" cy="211"/>
            </a:xfrm>
            <a:custGeom>
              <a:avLst/>
              <a:gdLst>
                <a:gd name="T0" fmla="*/ 67 w 144"/>
                <a:gd name="T1" fmla="*/ 67 h 211"/>
                <a:gd name="T2" fmla="*/ 66 w 144"/>
                <a:gd name="T3" fmla="*/ 67 h 211"/>
                <a:gd name="T4" fmla="*/ 59 w 144"/>
                <a:gd name="T5" fmla="*/ 66 h 211"/>
                <a:gd name="T6" fmla="*/ 50 w 144"/>
                <a:gd name="T7" fmla="*/ 64 h 211"/>
                <a:gd name="T8" fmla="*/ 39 w 144"/>
                <a:gd name="T9" fmla="*/ 62 h 211"/>
                <a:gd name="T10" fmla="*/ 28 w 144"/>
                <a:gd name="T11" fmla="*/ 55 h 211"/>
                <a:gd name="T12" fmla="*/ 17 w 144"/>
                <a:gd name="T13" fmla="*/ 47 h 211"/>
                <a:gd name="T14" fmla="*/ 9 w 144"/>
                <a:gd name="T15" fmla="*/ 35 h 211"/>
                <a:gd name="T16" fmla="*/ 2 w 144"/>
                <a:gd name="T17" fmla="*/ 20 h 211"/>
                <a:gd name="T18" fmla="*/ 0 w 144"/>
                <a:gd name="T19" fmla="*/ 0 h 211"/>
                <a:gd name="T20" fmla="*/ 2 w 144"/>
                <a:gd name="T21" fmla="*/ 0 h 211"/>
                <a:gd name="T22" fmla="*/ 9 w 144"/>
                <a:gd name="T23" fmla="*/ 0 h 211"/>
                <a:gd name="T24" fmla="*/ 17 w 144"/>
                <a:gd name="T25" fmla="*/ 0 h 211"/>
                <a:gd name="T26" fmla="*/ 28 w 144"/>
                <a:gd name="T27" fmla="*/ 2 h 211"/>
                <a:gd name="T28" fmla="*/ 40 w 144"/>
                <a:gd name="T29" fmla="*/ 6 h 211"/>
                <a:gd name="T30" fmla="*/ 51 w 144"/>
                <a:gd name="T31" fmla="*/ 14 h 211"/>
                <a:gd name="T32" fmla="*/ 62 w 144"/>
                <a:gd name="T33" fmla="*/ 25 h 211"/>
                <a:gd name="T34" fmla="*/ 69 w 144"/>
                <a:gd name="T35" fmla="*/ 41 h 211"/>
                <a:gd name="T36" fmla="*/ 73 w 144"/>
                <a:gd name="T37" fmla="*/ 62 h 211"/>
                <a:gd name="T38" fmla="*/ 73 w 144"/>
                <a:gd name="T39" fmla="*/ 60 h 211"/>
                <a:gd name="T40" fmla="*/ 73 w 144"/>
                <a:gd name="T41" fmla="*/ 55 h 211"/>
                <a:gd name="T42" fmla="*/ 74 w 144"/>
                <a:gd name="T43" fmla="*/ 45 h 211"/>
                <a:gd name="T44" fmla="*/ 77 w 144"/>
                <a:gd name="T45" fmla="*/ 36 h 211"/>
                <a:gd name="T46" fmla="*/ 82 w 144"/>
                <a:gd name="T47" fmla="*/ 25 h 211"/>
                <a:gd name="T48" fmla="*/ 91 w 144"/>
                <a:gd name="T49" fmla="*/ 16 h 211"/>
                <a:gd name="T50" fmla="*/ 105 w 144"/>
                <a:gd name="T51" fmla="*/ 8 h 211"/>
                <a:gd name="T52" fmla="*/ 121 w 144"/>
                <a:gd name="T53" fmla="*/ 2 h 211"/>
                <a:gd name="T54" fmla="*/ 144 w 144"/>
                <a:gd name="T55" fmla="*/ 0 h 211"/>
                <a:gd name="T56" fmla="*/ 144 w 144"/>
                <a:gd name="T57" fmla="*/ 2 h 211"/>
                <a:gd name="T58" fmla="*/ 144 w 144"/>
                <a:gd name="T59" fmla="*/ 8 h 211"/>
                <a:gd name="T60" fmla="*/ 141 w 144"/>
                <a:gd name="T61" fmla="*/ 17 h 211"/>
                <a:gd name="T62" fmla="*/ 139 w 144"/>
                <a:gd name="T63" fmla="*/ 28 h 211"/>
                <a:gd name="T64" fmla="*/ 133 w 144"/>
                <a:gd name="T65" fmla="*/ 39 h 211"/>
                <a:gd name="T66" fmla="*/ 125 w 144"/>
                <a:gd name="T67" fmla="*/ 49 h 211"/>
                <a:gd name="T68" fmla="*/ 113 w 144"/>
                <a:gd name="T69" fmla="*/ 59 h 211"/>
                <a:gd name="T70" fmla="*/ 97 w 144"/>
                <a:gd name="T71" fmla="*/ 64 h 211"/>
                <a:gd name="T72" fmla="*/ 77 w 144"/>
                <a:gd name="T73" fmla="*/ 67 h 211"/>
                <a:gd name="T74" fmla="*/ 77 w 144"/>
                <a:gd name="T75" fmla="*/ 211 h 211"/>
                <a:gd name="T76" fmla="*/ 67 w 144"/>
                <a:gd name="T77" fmla="*/ 211 h 211"/>
                <a:gd name="T78" fmla="*/ 67 w 144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211">
                  <a:moveTo>
                    <a:pt x="67" y="67"/>
                  </a:moveTo>
                  <a:lnTo>
                    <a:pt x="66" y="67"/>
                  </a:lnTo>
                  <a:lnTo>
                    <a:pt x="59" y="66"/>
                  </a:lnTo>
                  <a:lnTo>
                    <a:pt x="50" y="64"/>
                  </a:lnTo>
                  <a:lnTo>
                    <a:pt x="39" y="62"/>
                  </a:lnTo>
                  <a:lnTo>
                    <a:pt x="28" y="55"/>
                  </a:lnTo>
                  <a:lnTo>
                    <a:pt x="17" y="47"/>
                  </a:lnTo>
                  <a:lnTo>
                    <a:pt x="9" y="35"/>
                  </a:lnTo>
                  <a:lnTo>
                    <a:pt x="2" y="20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8" y="2"/>
                  </a:lnTo>
                  <a:lnTo>
                    <a:pt x="40" y="6"/>
                  </a:lnTo>
                  <a:lnTo>
                    <a:pt x="51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4" y="45"/>
                  </a:lnTo>
                  <a:lnTo>
                    <a:pt x="77" y="36"/>
                  </a:lnTo>
                  <a:lnTo>
                    <a:pt x="82" y="25"/>
                  </a:lnTo>
                  <a:lnTo>
                    <a:pt x="91" y="16"/>
                  </a:lnTo>
                  <a:lnTo>
                    <a:pt x="105" y="8"/>
                  </a:lnTo>
                  <a:lnTo>
                    <a:pt x="121" y="2"/>
                  </a:lnTo>
                  <a:lnTo>
                    <a:pt x="144" y="0"/>
                  </a:lnTo>
                  <a:lnTo>
                    <a:pt x="144" y="2"/>
                  </a:lnTo>
                  <a:lnTo>
                    <a:pt x="144" y="8"/>
                  </a:lnTo>
                  <a:lnTo>
                    <a:pt x="141" y="17"/>
                  </a:lnTo>
                  <a:lnTo>
                    <a:pt x="139" y="28"/>
                  </a:lnTo>
                  <a:lnTo>
                    <a:pt x="133" y="39"/>
                  </a:lnTo>
                  <a:lnTo>
                    <a:pt x="125" y="49"/>
                  </a:lnTo>
                  <a:lnTo>
                    <a:pt x="113" y="59"/>
                  </a:lnTo>
                  <a:lnTo>
                    <a:pt x="97" y="64"/>
                  </a:lnTo>
                  <a:lnTo>
                    <a:pt x="77" y="67"/>
                  </a:lnTo>
                  <a:lnTo>
                    <a:pt x="77" y="211"/>
                  </a:lnTo>
                  <a:lnTo>
                    <a:pt x="67" y="211"/>
                  </a:lnTo>
                  <a:lnTo>
                    <a:pt x="67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gray">
            <a:xfrm>
              <a:off x="2631" y="457"/>
              <a:ext cx="89" cy="132"/>
            </a:xfrm>
            <a:custGeom>
              <a:avLst/>
              <a:gdLst>
                <a:gd name="T0" fmla="*/ 42 w 89"/>
                <a:gd name="T1" fmla="*/ 43 h 132"/>
                <a:gd name="T2" fmla="*/ 39 w 89"/>
                <a:gd name="T3" fmla="*/ 42 h 132"/>
                <a:gd name="T4" fmla="*/ 33 w 89"/>
                <a:gd name="T5" fmla="*/ 42 h 132"/>
                <a:gd name="T6" fmla="*/ 25 w 89"/>
                <a:gd name="T7" fmla="*/ 39 h 132"/>
                <a:gd name="T8" fmla="*/ 16 w 89"/>
                <a:gd name="T9" fmla="*/ 35 h 132"/>
                <a:gd name="T10" fmla="*/ 8 w 89"/>
                <a:gd name="T11" fmla="*/ 27 h 132"/>
                <a:gd name="T12" fmla="*/ 2 w 89"/>
                <a:gd name="T13" fmla="*/ 16 h 132"/>
                <a:gd name="T14" fmla="*/ 0 w 89"/>
                <a:gd name="T15" fmla="*/ 0 h 132"/>
                <a:gd name="T16" fmla="*/ 2 w 89"/>
                <a:gd name="T17" fmla="*/ 0 h 132"/>
                <a:gd name="T18" fmla="*/ 6 w 89"/>
                <a:gd name="T19" fmla="*/ 0 h 132"/>
                <a:gd name="T20" fmla="*/ 12 w 89"/>
                <a:gd name="T21" fmla="*/ 1 h 132"/>
                <a:gd name="T22" fmla="*/ 21 w 89"/>
                <a:gd name="T23" fmla="*/ 3 h 132"/>
                <a:gd name="T24" fmla="*/ 29 w 89"/>
                <a:gd name="T25" fmla="*/ 8 h 132"/>
                <a:gd name="T26" fmla="*/ 37 w 89"/>
                <a:gd name="T27" fmla="*/ 15 h 132"/>
                <a:gd name="T28" fmla="*/ 42 w 89"/>
                <a:gd name="T29" fmla="*/ 26 h 132"/>
                <a:gd name="T30" fmla="*/ 45 w 89"/>
                <a:gd name="T31" fmla="*/ 39 h 132"/>
                <a:gd name="T32" fmla="*/ 45 w 89"/>
                <a:gd name="T33" fmla="*/ 38 h 132"/>
                <a:gd name="T34" fmla="*/ 45 w 89"/>
                <a:gd name="T35" fmla="*/ 34 h 132"/>
                <a:gd name="T36" fmla="*/ 46 w 89"/>
                <a:gd name="T37" fmla="*/ 27 h 132"/>
                <a:gd name="T38" fmla="*/ 49 w 89"/>
                <a:gd name="T39" fmla="*/ 20 h 132"/>
                <a:gd name="T40" fmla="*/ 54 w 89"/>
                <a:gd name="T41" fmla="*/ 14 h 132"/>
                <a:gd name="T42" fmla="*/ 62 w 89"/>
                <a:gd name="T43" fmla="*/ 7 h 132"/>
                <a:gd name="T44" fmla="*/ 73 w 89"/>
                <a:gd name="T45" fmla="*/ 3 h 132"/>
                <a:gd name="T46" fmla="*/ 89 w 89"/>
                <a:gd name="T47" fmla="*/ 0 h 132"/>
                <a:gd name="T48" fmla="*/ 89 w 89"/>
                <a:gd name="T49" fmla="*/ 3 h 132"/>
                <a:gd name="T50" fmla="*/ 88 w 89"/>
                <a:gd name="T51" fmla="*/ 10 h 132"/>
                <a:gd name="T52" fmla="*/ 87 w 89"/>
                <a:gd name="T53" fmla="*/ 18 h 132"/>
                <a:gd name="T54" fmla="*/ 81 w 89"/>
                <a:gd name="T55" fmla="*/ 26 h 132"/>
                <a:gd name="T56" fmla="*/ 74 w 89"/>
                <a:gd name="T57" fmla="*/ 34 h 132"/>
                <a:gd name="T58" fmla="*/ 64 w 89"/>
                <a:gd name="T59" fmla="*/ 41 h 132"/>
                <a:gd name="T60" fmla="*/ 47 w 89"/>
                <a:gd name="T61" fmla="*/ 43 h 132"/>
                <a:gd name="T62" fmla="*/ 47 w 89"/>
                <a:gd name="T63" fmla="*/ 132 h 132"/>
                <a:gd name="T64" fmla="*/ 42 w 89"/>
                <a:gd name="T65" fmla="*/ 132 h 132"/>
                <a:gd name="T66" fmla="*/ 42 w 89"/>
                <a:gd name="T67" fmla="*/ 4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132">
                  <a:moveTo>
                    <a:pt x="42" y="43"/>
                  </a:moveTo>
                  <a:lnTo>
                    <a:pt x="39" y="42"/>
                  </a:lnTo>
                  <a:lnTo>
                    <a:pt x="33" y="42"/>
                  </a:lnTo>
                  <a:lnTo>
                    <a:pt x="25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2" y="1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2" y="1"/>
                  </a:lnTo>
                  <a:lnTo>
                    <a:pt x="21" y="3"/>
                  </a:lnTo>
                  <a:lnTo>
                    <a:pt x="29" y="8"/>
                  </a:lnTo>
                  <a:lnTo>
                    <a:pt x="37" y="15"/>
                  </a:lnTo>
                  <a:lnTo>
                    <a:pt x="42" y="26"/>
                  </a:lnTo>
                  <a:lnTo>
                    <a:pt x="45" y="39"/>
                  </a:lnTo>
                  <a:lnTo>
                    <a:pt x="45" y="38"/>
                  </a:lnTo>
                  <a:lnTo>
                    <a:pt x="45" y="34"/>
                  </a:lnTo>
                  <a:lnTo>
                    <a:pt x="46" y="27"/>
                  </a:lnTo>
                  <a:lnTo>
                    <a:pt x="49" y="20"/>
                  </a:lnTo>
                  <a:lnTo>
                    <a:pt x="54" y="14"/>
                  </a:lnTo>
                  <a:lnTo>
                    <a:pt x="62" y="7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88" y="10"/>
                  </a:lnTo>
                  <a:lnTo>
                    <a:pt x="87" y="18"/>
                  </a:lnTo>
                  <a:lnTo>
                    <a:pt x="81" y="26"/>
                  </a:lnTo>
                  <a:lnTo>
                    <a:pt x="74" y="34"/>
                  </a:lnTo>
                  <a:lnTo>
                    <a:pt x="64" y="41"/>
                  </a:lnTo>
                  <a:lnTo>
                    <a:pt x="47" y="43"/>
                  </a:lnTo>
                  <a:lnTo>
                    <a:pt x="47" y="132"/>
                  </a:lnTo>
                  <a:lnTo>
                    <a:pt x="42" y="132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gray">
            <a:xfrm>
              <a:off x="2430" y="403"/>
              <a:ext cx="88" cy="186"/>
            </a:xfrm>
            <a:custGeom>
              <a:avLst/>
              <a:gdLst>
                <a:gd name="T0" fmla="*/ 43 w 88"/>
                <a:gd name="T1" fmla="*/ 43 h 186"/>
                <a:gd name="T2" fmla="*/ 41 w 88"/>
                <a:gd name="T3" fmla="*/ 43 h 186"/>
                <a:gd name="T4" fmla="*/ 35 w 88"/>
                <a:gd name="T5" fmla="*/ 43 h 186"/>
                <a:gd name="T6" fmla="*/ 27 w 88"/>
                <a:gd name="T7" fmla="*/ 41 h 186"/>
                <a:gd name="T8" fmla="*/ 18 w 88"/>
                <a:gd name="T9" fmla="*/ 35 h 186"/>
                <a:gd name="T10" fmla="*/ 8 w 88"/>
                <a:gd name="T11" fmla="*/ 28 h 186"/>
                <a:gd name="T12" fmla="*/ 3 w 88"/>
                <a:gd name="T13" fmla="*/ 16 h 186"/>
                <a:gd name="T14" fmla="*/ 0 w 88"/>
                <a:gd name="T15" fmla="*/ 0 h 186"/>
                <a:gd name="T16" fmla="*/ 3 w 88"/>
                <a:gd name="T17" fmla="*/ 0 h 186"/>
                <a:gd name="T18" fmla="*/ 8 w 88"/>
                <a:gd name="T19" fmla="*/ 0 h 186"/>
                <a:gd name="T20" fmla="*/ 17 w 88"/>
                <a:gd name="T21" fmla="*/ 1 h 186"/>
                <a:gd name="T22" fmla="*/ 26 w 88"/>
                <a:gd name="T23" fmla="*/ 6 h 186"/>
                <a:gd name="T24" fmla="*/ 35 w 88"/>
                <a:gd name="T25" fmla="*/ 12 h 186"/>
                <a:gd name="T26" fmla="*/ 42 w 88"/>
                <a:gd name="T27" fmla="*/ 24 h 186"/>
                <a:gd name="T28" fmla="*/ 48 w 88"/>
                <a:gd name="T29" fmla="*/ 41 h 186"/>
                <a:gd name="T30" fmla="*/ 48 w 88"/>
                <a:gd name="T31" fmla="*/ 90 h 186"/>
                <a:gd name="T32" fmla="*/ 48 w 88"/>
                <a:gd name="T33" fmla="*/ 88 h 186"/>
                <a:gd name="T34" fmla="*/ 48 w 88"/>
                <a:gd name="T35" fmla="*/ 82 h 186"/>
                <a:gd name="T36" fmla="*/ 50 w 88"/>
                <a:gd name="T37" fmla="*/ 74 h 186"/>
                <a:gd name="T38" fmla="*/ 54 w 88"/>
                <a:gd name="T39" fmla="*/ 66 h 186"/>
                <a:gd name="T40" fmla="*/ 61 w 88"/>
                <a:gd name="T41" fmla="*/ 58 h 186"/>
                <a:gd name="T42" fmla="*/ 72 w 88"/>
                <a:gd name="T43" fmla="*/ 53 h 186"/>
                <a:gd name="T44" fmla="*/ 87 w 88"/>
                <a:gd name="T45" fmla="*/ 50 h 186"/>
                <a:gd name="T46" fmla="*/ 88 w 88"/>
                <a:gd name="T47" fmla="*/ 51 h 186"/>
                <a:gd name="T48" fmla="*/ 88 w 88"/>
                <a:gd name="T49" fmla="*/ 57 h 186"/>
                <a:gd name="T50" fmla="*/ 87 w 88"/>
                <a:gd name="T51" fmla="*/ 64 h 186"/>
                <a:gd name="T52" fmla="*/ 84 w 88"/>
                <a:gd name="T53" fmla="*/ 72 h 186"/>
                <a:gd name="T54" fmla="*/ 80 w 88"/>
                <a:gd name="T55" fmla="*/ 80 h 186"/>
                <a:gd name="T56" fmla="*/ 73 w 88"/>
                <a:gd name="T57" fmla="*/ 86 h 186"/>
                <a:gd name="T58" fmla="*/ 62 w 88"/>
                <a:gd name="T59" fmla="*/ 92 h 186"/>
                <a:gd name="T60" fmla="*/ 48 w 88"/>
                <a:gd name="T61" fmla="*/ 93 h 186"/>
                <a:gd name="T62" fmla="*/ 48 w 88"/>
                <a:gd name="T63" fmla="*/ 186 h 186"/>
                <a:gd name="T64" fmla="*/ 43 w 88"/>
                <a:gd name="T65" fmla="*/ 186 h 186"/>
                <a:gd name="T66" fmla="*/ 43 w 88"/>
                <a:gd name="T67" fmla="*/ 143 h 186"/>
                <a:gd name="T68" fmla="*/ 42 w 88"/>
                <a:gd name="T69" fmla="*/ 143 h 186"/>
                <a:gd name="T70" fmla="*/ 37 w 88"/>
                <a:gd name="T71" fmla="*/ 142 h 186"/>
                <a:gd name="T72" fmla="*/ 29 w 88"/>
                <a:gd name="T73" fmla="*/ 140 h 186"/>
                <a:gd name="T74" fmla="*/ 22 w 88"/>
                <a:gd name="T75" fmla="*/ 136 h 186"/>
                <a:gd name="T76" fmla="*/ 14 w 88"/>
                <a:gd name="T77" fmla="*/ 130 h 186"/>
                <a:gd name="T78" fmla="*/ 8 w 88"/>
                <a:gd name="T79" fmla="*/ 120 h 186"/>
                <a:gd name="T80" fmla="*/ 7 w 88"/>
                <a:gd name="T81" fmla="*/ 105 h 186"/>
                <a:gd name="T82" fmla="*/ 8 w 88"/>
                <a:gd name="T83" fmla="*/ 105 h 186"/>
                <a:gd name="T84" fmla="*/ 12 w 88"/>
                <a:gd name="T85" fmla="*/ 107 h 186"/>
                <a:gd name="T86" fmla="*/ 19 w 88"/>
                <a:gd name="T87" fmla="*/ 108 h 186"/>
                <a:gd name="T88" fmla="*/ 26 w 88"/>
                <a:gd name="T89" fmla="*/ 111 h 186"/>
                <a:gd name="T90" fmla="*/ 34 w 88"/>
                <a:gd name="T91" fmla="*/ 117 h 186"/>
                <a:gd name="T92" fmla="*/ 39 w 88"/>
                <a:gd name="T93" fmla="*/ 127 h 186"/>
                <a:gd name="T94" fmla="*/ 43 w 88"/>
                <a:gd name="T95" fmla="*/ 140 h 186"/>
                <a:gd name="T96" fmla="*/ 43 w 88"/>
                <a:gd name="T97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186">
                  <a:moveTo>
                    <a:pt x="43" y="43"/>
                  </a:moveTo>
                  <a:lnTo>
                    <a:pt x="41" y="43"/>
                  </a:lnTo>
                  <a:lnTo>
                    <a:pt x="35" y="43"/>
                  </a:lnTo>
                  <a:lnTo>
                    <a:pt x="27" y="41"/>
                  </a:lnTo>
                  <a:lnTo>
                    <a:pt x="18" y="35"/>
                  </a:lnTo>
                  <a:lnTo>
                    <a:pt x="8" y="28"/>
                  </a:lnTo>
                  <a:lnTo>
                    <a:pt x="3" y="16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7" y="1"/>
                  </a:lnTo>
                  <a:lnTo>
                    <a:pt x="26" y="6"/>
                  </a:lnTo>
                  <a:lnTo>
                    <a:pt x="35" y="12"/>
                  </a:lnTo>
                  <a:lnTo>
                    <a:pt x="42" y="24"/>
                  </a:lnTo>
                  <a:lnTo>
                    <a:pt x="48" y="41"/>
                  </a:lnTo>
                  <a:lnTo>
                    <a:pt x="48" y="90"/>
                  </a:lnTo>
                  <a:lnTo>
                    <a:pt x="48" y="88"/>
                  </a:lnTo>
                  <a:lnTo>
                    <a:pt x="48" y="82"/>
                  </a:lnTo>
                  <a:lnTo>
                    <a:pt x="50" y="74"/>
                  </a:lnTo>
                  <a:lnTo>
                    <a:pt x="54" y="66"/>
                  </a:lnTo>
                  <a:lnTo>
                    <a:pt x="61" y="58"/>
                  </a:lnTo>
                  <a:lnTo>
                    <a:pt x="72" y="53"/>
                  </a:lnTo>
                  <a:lnTo>
                    <a:pt x="87" y="50"/>
                  </a:lnTo>
                  <a:lnTo>
                    <a:pt x="88" y="51"/>
                  </a:lnTo>
                  <a:lnTo>
                    <a:pt x="88" y="57"/>
                  </a:lnTo>
                  <a:lnTo>
                    <a:pt x="87" y="64"/>
                  </a:lnTo>
                  <a:lnTo>
                    <a:pt x="84" y="72"/>
                  </a:lnTo>
                  <a:lnTo>
                    <a:pt x="80" y="80"/>
                  </a:lnTo>
                  <a:lnTo>
                    <a:pt x="73" y="86"/>
                  </a:lnTo>
                  <a:lnTo>
                    <a:pt x="62" y="92"/>
                  </a:lnTo>
                  <a:lnTo>
                    <a:pt x="48" y="93"/>
                  </a:lnTo>
                  <a:lnTo>
                    <a:pt x="48" y="186"/>
                  </a:lnTo>
                  <a:lnTo>
                    <a:pt x="43" y="186"/>
                  </a:lnTo>
                  <a:lnTo>
                    <a:pt x="43" y="143"/>
                  </a:lnTo>
                  <a:lnTo>
                    <a:pt x="42" y="143"/>
                  </a:lnTo>
                  <a:lnTo>
                    <a:pt x="37" y="142"/>
                  </a:lnTo>
                  <a:lnTo>
                    <a:pt x="29" y="140"/>
                  </a:lnTo>
                  <a:lnTo>
                    <a:pt x="22" y="136"/>
                  </a:lnTo>
                  <a:lnTo>
                    <a:pt x="14" y="130"/>
                  </a:lnTo>
                  <a:lnTo>
                    <a:pt x="8" y="120"/>
                  </a:lnTo>
                  <a:lnTo>
                    <a:pt x="7" y="105"/>
                  </a:lnTo>
                  <a:lnTo>
                    <a:pt x="8" y="105"/>
                  </a:lnTo>
                  <a:lnTo>
                    <a:pt x="12" y="107"/>
                  </a:lnTo>
                  <a:lnTo>
                    <a:pt x="19" y="108"/>
                  </a:lnTo>
                  <a:lnTo>
                    <a:pt x="26" y="111"/>
                  </a:lnTo>
                  <a:lnTo>
                    <a:pt x="34" y="117"/>
                  </a:lnTo>
                  <a:lnTo>
                    <a:pt x="39" y="127"/>
                  </a:lnTo>
                  <a:lnTo>
                    <a:pt x="43" y="14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gray">
            <a:xfrm>
              <a:off x="1914" y="233"/>
              <a:ext cx="166" cy="356"/>
            </a:xfrm>
            <a:custGeom>
              <a:avLst/>
              <a:gdLst>
                <a:gd name="T0" fmla="*/ 85 w 166"/>
                <a:gd name="T1" fmla="*/ 84 h 356"/>
                <a:gd name="T2" fmla="*/ 101 w 166"/>
                <a:gd name="T3" fmla="*/ 81 h 356"/>
                <a:gd name="T4" fmla="*/ 124 w 166"/>
                <a:gd name="T5" fmla="*/ 73 h 356"/>
                <a:gd name="T6" fmla="*/ 148 w 166"/>
                <a:gd name="T7" fmla="*/ 56 h 356"/>
                <a:gd name="T8" fmla="*/ 163 w 166"/>
                <a:gd name="T9" fmla="*/ 23 h 356"/>
                <a:gd name="T10" fmla="*/ 163 w 166"/>
                <a:gd name="T11" fmla="*/ 0 h 356"/>
                <a:gd name="T12" fmla="*/ 148 w 166"/>
                <a:gd name="T13" fmla="*/ 0 h 356"/>
                <a:gd name="T14" fmla="*/ 125 w 166"/>
                <a:gd name="T15" fmla="*/ 6 h 356"/>
                <a:gd name="T16" fmla="*/ 101 w 166"/>
                <a:gd name="T17" fmla="*/ 22 h 356"/>
                <a:gd name="T18" fmla="*/ 82 w 166"/>
                <a:gd name="T19" fmla="*/ 54 h 356"/>
                <a:gd name="T20" fmla="*/ 77 w 166"/>
                <a:gd name="T21" fmla="*/ 173 h 356"/>
                <a:gd name="T22" fmla="*/ 77 w 166"/>
                <a:gd name="T23" fmla="*/ 165 h 356"/>
                <a:gd name="T24" fmla="*/ 71 w 166"/>
                <a:gd name="T25" fmla="*/ 146 h 356"/>
                <a:gd name="T26" fmla="*/ 60 w 166"/>
                <a:gd name="T27" fmla="*/ 123 h 356"/>
                <a:gd name="T28" fmla="*/ 38 w 166"/>
                <a:gd name="T29" fmla="*/ 104 h 356"/>
                <a:gd name="T30" fmla="*/ 0 w 166"/>
                <a:gd name="T31" fmla="*/ 96 h 356"/>
                <a:gd name="T32" fmla="*/ 0 w 166"/>
                <a:gd name="T33" fmla="*/ 103 h 356"/>
                <a:gd name="T34" fmla="*/ 0 w 166"/>
                <a:gd name="T35" fmla="*/ 120 h 356"/>
                <a:gd name="T36" fmla="*/ 8 w 166"/>
                <a:gd name="T37" fmla="*/ 143 h 356"/>
                <a:gd name="T38" fmla="*/ 24 w 166"/>
                <a:gd name="T39" fmla="*/ 163 h 356"/>
                <a:gd name="T40" fmla="*/ 55 w 166"/>
                <a:gd name="T41" fmla="*/ 177 h 356"/>
                <a:gd name="T42" fmla="*/ 77 w 166"/>
                <a:gd name="T43" fmla="*/ 356 h 356"/>
                <a:gd name="T44" fmla="*/ 82 w 166"/>
                <a:gd name="T45" fmla="*/ 274 h 356"/>
                <a:gd name="T46" fmla="*/ 91 w 166"/>
                <a:gd name="T47" fmla="*/ 273 h 356"/>
                <a:gd name="T48" fmla="*/ 112 w 166"/>
                <a:gd name="T49" fmla="*/ 267 h 356"/>
                <a:gd name="T50" fmla="*/ 135 w 166"/>
                <a:gd name="T51" fmla="*/ 252 h 356"/>
                <a:gd name="T52" fmla="*/ 151 w 166"/>
                <a:gd name="T53" fmla="*/ 224 h 356"/>
                <a:gd name="T54" fmla="*/ 152 w 166"/>
                <a:gd name="T55" fmla="*/ 203 h 356"/>
                <a:gd name="T56" fmla="*/ 137 w 166"/>
                <a:gd name="T57" fmla="*/ 204 h 356"/>
                <a:gd name="T58" fmla="*/ 117 w 166"/>
                <a:gd name="T59" fmla="*/ 211 h 356"/>
                <a:gd name="T60" fmla="*/ 97 w 166"/>
                <a:gd name="T61" fmla="*/ 231 h 356"/>
                <a:gd name="T62" fmla="*/ 82 w 166"/>
                <a:gd name="T63" fmla="*/ 26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6" h="356">
                  <a:moveTo>
                    <a:pt x="82" y="84"/>
                  </a:moveTo>
                  <a:lnTo>
                    <a:pt x="85" y="84"/>
                  </a:lnTo>
                  <a:lnTo>
                    <a:pt x="91" y="84"/>
                  </a:lnTo>
                  <a:lnTo>
                    <a:pt x="101" y="81"/>
                  </a:lnTo>
                  <a:lnTo>
                    <a:pt x="112" y="78"/>
                  </a:lnTo>
                  <a:lnTo>
                    <a:pt x="124" y="73"/>
                  </a:lnTo>
                  <a:lnTo>
                    <a:pt x="136" y="66"/>
                  </a:lnTo>
                  <a:lnTo>
                    <a:pt x="148" y="56"/>
                  </a:lnTo>
                  <a:lnTo>
                    <a:pt x="156" y="42"/>
                  </a:lnTo>
                  <a:lnTo>
                    <a:pt x="163" y="23"/>
                  </a:lnTo>
                  <a:lnTo>
                    <a:pt x="166" y="2"/>
                  </a:lnTo>
                  <a:lnTo>
                    <a:pt x="163" y="0"/>
                  </a:lnTo>
                  <a:lnTo>
                    <a:pt x="158" y="0"/>
                  </a:lnTo>
                  <a:lnTo>
                    <a:pt x="148" y="0"/>
                  </a:lnTo>
                  <a:lnTo>
                    <a:pt x="137" y="3"/>
                  </a:lnTo>
                  <a:lnTo>
                    <a:pt x="125" y="6"/>
                  </a:lnTo>
                  <a:lnTo>
                    <a:pt x="113" y="12"/>
                  </a:lnTo>
                  <a:lnTo>
                    <a:pt x="101" y="22"/>
                  </a:lnTo>
                  <a:lnTo>
                    <a:pt x="90" y="35"/>
                  </a:lnTo>
                  <a:lnTo>
                    <a:pt x="82" y="54"/>
                  </a:lnTo>
                  <a:lnTo>
                    <a:pt x="77" y="78"/>
                  </a:lnTo>
                  <a:lnTo>
                    <a:pt x="77" y="173"/>
                  </a:lnTo>
                  <a:lnTo>
                    <a:pt x="77" y="170"/>
                  </a:lnTo>
                  <a:lnTo>
                    <a:pt x="77" y="165"/>
                  </a:lnTo>
                  <a:lnTo>
                    <a:pt x="74" y="157"/>
                  </a:lnTo>
                  <a:lnTo>
                    <a:pt x="71" y="146"/>
                  </a:lnTo>
                  <a:lnTo>
                    <a:pt x="67" y="134"/>
                  </a:lnTo>
                  <a:lnTo>
                    <a:pt x="60" y="123"/>
                  </a:lnTo>
                  <a:lnTo>
                    <a:pt x="50" y="112"/>
                  </a:lnTo>
                  <a:lnTo>
                    <a:pt x="38" y="104"/>
                  </a:lnTo>
                  <a:lnTo>
                    <a:pt x="20" y="97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11"/>
                  </a:lnTo>
                  <a:lnTo>
                    <a:pt x="0" y="120"/>
                  </a:lnTo>
                  <a:lnTo>
                    <a:pt x="2" y="131"/>
                  </a:lnTo>
                  <a:lnTo>
                    <a:pt x="8" y="143"/>
                  </a:lnTo>
                  <a:lnTo>
                    <a:pt x="15" y="154"/>
                  </a:lnTo>
                  <a:lnTo>
                    <a:pt x="24" y="163"/>
                  </a:lnTo>
                  <a:lnTo>
                    <a:pt x="38" y="171"/>
                  </a:lnTo>
                  <a:lnTo>
                    <a:pt x="55" y="177"/>
                  </a:lnTo>
                  <a:lnTo>
                    <a:pt x="77" y="178"/>
                  </a:lnTo>
                  <a:lnTo>
                    <a:pt x="77" y="356"/>
                  </a:lnTo>
                  <a:lnTo>
                    <a:pt x="82" y="356"/>
                  </a:lnTo>
                  <a:lnTo>
                    <a:pt x="82" y="274"/>
                  </a:lnTo>
                  <a:lnTo>
                    <a:pt x="85" y="273"/>
                  </a:lnTo>
                  <a:lnTo>
                    <a:pt x="91" y="273"/>
                  </a:lnTo>
                  <a:lnTo>
                    <a:pt x="101" y="271"/>
                  </a:lnTo>
                  <a:lnTo>
                    <a:pt x="112" y="267"/>
                  </a:lnTo>
                  <a:lnTo>
                    <a:pt x="124" y="262"/>
                  </a:lnTo>
                  <a:lnTo>
                    <a:pt x="135" y="252"/>
                  </a:lnTo>
                  <a:lnTo>
                    <a:pt x="144" y="240"/>
                  </a:lnTo>
                  <a:lnTo>
                    <a:pt x="151" y="224"/>
                  </a:lnTo>
                  <a:lnTo>
                    <a:pt x="154" y="203"/>
                  </a:lnTo>
                  <a:lnTo>
                    <a:pt x="152" y="203"/>
                  </a:lnTo>
                  <a:lnTo>
                    <a:pt x="145" y="203"/>
                  </a:lnTo>
                  <a:lnTo>
                    <a:pt x="137" y="204"/>
                  </a:lnTo>
                  <a:lnTo>
                    <a:pt x="128" y="207"/>
                  </a:lnTo>
                  <a:lnTo>
                    <a:pt x="117" y="211"/>
                  </a:lnTo>
                  <a:lnTo>
                    <a:pt x="106" y="219"/>
                  </a:lnTo>
                  <a:lnTo>
                    <a:pt x="97" y="231"/>
                  </a:lnTo>
                  <a:lnTo>
                    <a:pt x="89" y="247"/>
                  </a:lnTo>
                  <a:lnTo>
                    <a:pt x="82" y="267"/>
                  </a:lnTo>
                  <a:lnTo>
                    <a:pt x="82" y="84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9" name="Freeform 15"/>
            <p:cNvSpPr>
              <a:spLocks/>
            </p:cNvSpPr>
            <p:nvPr/>
          </p:nvSpPr>
          <p:spPr bwMode="gray">
            <a:xfrm>
              <a:off x="2514" y="379"/>
              <a:ext cx="92" cy="210"/>
            </a:xfrm>
            <a:custGeom>
              <a:avLst/>
              <a:gdLst>
                <a:gd name="T0" fmla="*/ 43 w 92"/>
                <a:gd name="T1" fmla="*/ 162 h 210"/>
                <a:gd name="T2" fmla="*/ 36 w 92"/>
                <a:gd name="T3" fmla="*/ 160 h 210"/>
                <a:gd name="T4" fmla="*/ 23 w 92"/>
                <a:gd name="T5" fmla="*/ 155 h 210"/>
                <a:gd name="T6" fmla="*/ 12 w 92"/>
                <a:gd name="T7" fmla="*/ 141 h 210"/>
                <a:gd name="T8" fmla="*/ 12 w 92"/>
                <a:gd name="T9" fmla="*/ 129 h 210"/>
                <a:gd name="T10" fmla="*/ 23 w 92"/>
                <a:gd name="T11" fmla="*/ 132 h 210"/>
                <a:gd name="T12" fmla="*/ 38 w 92"/>
                <a:gd name="T13" fmla="*/ 145 h 210"/>
                <a:gd name="T14" fmla="*/ 43 w 92"/>
                <a:gd name="T15" fmla="*/ 108 h 210"/>
                <a:gd name="T16" fmla="*/ 35 w 92"/>
                <a:gd name="T17" fmla="*/ 106 h 210"/>
                <a:gd name="T18" fmla="*/ 20 w 92"/>
                <a:gd name="T19" fmla="*/ 101 h 210"/>
                <a:gd name="T20" fmla="*/ 7 w 92"/>
                <a:gd name="T21" fmla="*/ 83 h 210"/>
                <a:gd name="T22" fmla="*/ 7 w 92"/>
                <a:gd name="T23" fmla="*/ 70 h 210"/>
                <a:gd name="T24" fmla="*/ 17 w 92"/>
                <a:gd name="T25" fmla="*/ 71 h 210"/>
                <a:gd name="T26" fmla="*/ 31 w 92"/>
                <a:gd name="T27" fmla="*/ 81 h 210"/>
                <a:gd name="T28" fmla="*/ 43 w 92"/>
                <a:gd name="T29" fmla="*/ 105 h 210"/>
                <a:gd name="T30" fmla="*/ 40 w 92"/>
                <a:gd name="T31" fmla="*/ 43 h 210"/>
                <a:gd name="T32" fmla="*/ 26 w 92"/>
                <a:gd name="T33" fmla="*/ 39 h 210"/>
                <a:gd name="T34" fmla="*/ 8 w 92"/>
                <a:gd name="T35" fmla="*/ 27 h 210"/>
                <a:gd name="T36" fmla="*/ 0 w 92"/>
                <a:gd name="T37" fmla="*/ 0 h 210"/>
                <a:gd name="T38" fmla="*/ 7 w 92"/>
                <a:gd name="T39" fmla="*/ 0 h 210"/>
                <a:gd name="T40" fmla="*/ 23 w 92"/>
                <a:gd name="T41" fmla="*/ 5 h 210"/>
                <a:gd name="T42" fmla="*/ 39 w 92"/>
                <a:gd name="T43" fmla="*/ 23 h 210"/>
                <a:gd name="T44" fmla="*/ 46 w 92"/>
                <a:gd name="T45" fmla="*/ 38 h 210"/>
                <a:gd name="T46" fmla="*/ 51 w 92"/>
                <a:gd name="T47" fmla="*/ 24 h 210"/>
                <a:gd name="T48" fmla="*/ 66 w 92"/>
                <a:gd name="T49" fmla="*/ 8 h 210"/>
                <a:gd name="T50" fmla="*/ 92 w 92"/>
                <a:gd name="T51" fmla="*/ 0 h 210"/>
                <a:gd name="T52" fmla="*/ 90 w 92"/>
                <a:gd name="T53" fmla="*/ 8 h 210"/>
                <a:gd name="T54" fmla="*/ 82 w 92"/>
                <a:gd name="T55" fmla="*/ 25 h 210"/>
                <a:gd name="T56" fmla="*/ 63 w 92"/>
                <a:gd name="T57" fmla="*/ 40 h 210"/>
                <a:gd name="T58" fmla="*/ 49 w 92"/>
                <a:gd name="T59" fmla="*/ 124 h 210"/>
                <a:gd name="T60" fmla="*/ 50 w 92"/>
                <a:gd name="T61" fmla="*/ 116 h 210"/>
                <a:gd name="T62" fmla="*/ 59 w 92"/>
                <a:gd name="T63" fmla="*/ 100 h 210"/>
                <a:gd name="T64" fmla="*/ 81 w 92"/>
                <a:gd name="T65" fmla="*/ 92 h 210"/>
                <a:gd name="T66" fmla="*/ 80 w 92"/>
                <a:gd name="T67" fmla="*/ 98 h 210"/>
                <a:gd name="T68" fmla="*/ 73 w 92"/>
                <a:gd name="T69" fmla="*/ 114 h 210"/>
                <a:gd name="T70" fmla="*/ 59 w 92"/>
                <a:gd name="T71" fmla="*/ 127 h 210"/>
                <a:gd name="T72" fmla="*/ 49 w 92"/>
                <a:gd name="T7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210">
                  <a:moveTo>
                    <a:pt x="43" y="210"/>
                  </a:moveTo>
                  <a:lnTo>
                    <a:pt x="43" y="162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0" y="159"/>
                  </a:lnTo>
                  <a:lnTo>
                    <a:pt x="23" y="155"/>
                  </a:lnTo>
                  <a:lnTo>
                    <a:pt x="16" y="150"/>
                  </a:lnTo>
                  <a:lnTo>
                    <a:pt x="12" y="141"/>
                  </a:lnTo>
                  <a:lnTo>
                    <a:pt x="11" y="129"/>
                  </a:lnTo>
                  <a:lnTo>
                    <a:pt x="12" y="129"/>
                  </a:lnTo>
                  <a:lnTo>
                    <a:pt x="16" y="129"/>
                  </a:lnTo>
                  <a:lnTo>
                    <a:pt x="23" y="132"/>
                  </a:lnTo>
                  <a:lnTo>
                    <a:pt x="31" y="137"/>
                  </a:lnTo>
                  <a:lnTo>
                    <a:pt x="38" y="145"/>
                  </a:lnTo>
                  <a:lnTo>
                    <a:pt x="43" y="159"/>
                  </a:lnTo>
                  <a:lnTo>
                    <a:pt x="43" y="108"/>
                  </a:lnTo>
                  <a:lnTo>
                    <a:pt x="40" y="108"/>
                  </a:lnTo>
                  <a:lnTo>
                    <a:pt x="35" y="106"/>
                  </a:lnTo>
                  <a:lnTo>
                    <a:pt x="28" y="105"/>
                  </a:lnTo>
                  <a:lnTo>
                    <a:pt x="20" y="101"/>
                  </a:lnTo>
                  <a:lnTo>
                    <a:pt x="12" y="94"/>
                  </a:lnTo>
                  <a:lnTo>
                    <a:pt x="7" y="83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11" y="70"/>
                  </a:lnTo>
                  <a:lnTo>
                    <a:pt x="17" y="71"/>
                  </a:lnTo>
                  <a:lnTo>
                    <a:pt x="24" y="74"/>
                  </a:lnTo>
                  <a:lnTo>
                    <a:pt x="31" y="81"/>
                  </a:lnTo>
                  <a:lnTo>
                    <a:pt x="38" y="90"/>
                  </a:lnTo>
                  <a:lnTo>
                    <a:pt x="43" y="105"/>
                  </a:lnTo>
                  <a:lnTo>
                    <a:pt x="43" y="43"/>
                  </a:lnTo>
                  <a:lnTo>
                    <a:pt x="40" y="43"/>
                  </a:lnTo>
                  <a:lnTo>
                    <a:pt x="34" y="42"/>
                  </a:lnTo>
                  <a:lnTo>
                    <a:pt x="26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1" y="16"/>
                  </a:lnTo>
                  <a:lnTo>
                    <a:pt x="0" y="0"/>
                  </a:lnTo>
                  <a:lnTo>
                    <a:pt x="1" y="0"/>
                  </a:lnTo>
                  <a:lnTo>
                    <a:pt x="7" y="0"/>
                  </a:lnTo>
                  <a:lnTo>
                    <a:pt x="13" y="1"/>
                  </a:lnTo>
                  <a:lnTo>
                    <a:pt x="23" y="5"/>
                  </a:lnTo>
                  <a:lnTo>
                    <a:pt x="31" y="12"/>
                  </a:lnTo>
                  <a:lnTo>
                    <a:pt x="39" y="23"/>
                  </a:lnTo>
                  <a:lnTo>
                    <a:pt x="46" y="40"/>
                  </a:lnTo>
                  <a:lnTo>
                    <a:pt x="46" y="38"/>
                  </a:lnTo>
                  <a:lnTo>
                    <a:pt x="49" y="32"/>
                  </a:lnTo>
                  <a:lnTo>
                    <a:pt x="51" y="24"/>
                  </a:lnTo>
                  <a:lnTo>
                    <a:pt x="58" y="15"/>
                  </a:lnTo>
                  <a:lnTo>
                    <a:pt x="66" y="8"/>
                  </a:lnTo>
                  <a:lnTo>
                    <a:pt x="77" y="1"/>
                  </a:lnTo>
                  <a:lnTo>
                    <a:pt x="92" y="0"/>
                  </a:lnTo>
                  <a:lnTo>
                    <a:pt x="92" y="1"/>
                  </a:lnTo>
                  <a:lnTo>
                    <a:pt x="90" y="8"/>
                  </a:lnTo>
                  <a:lnTo>
                    <a:pt x="88" y="16"/>
                  </a:lnTo>
                  <a:lnTo>
                    <a:pt x="82" y="25"/>
                  </a:lnTo>
                  <a:lnTo>
                    <a:pt x="74" y="34"/>
                  </a:lnTo>
                  <a:lnTo>
                    <a:pt x="63" y="40"/>
                  </a:lnTo>
                  <a:lnTo>
                    <a:pt x="49" y="43"/>
                  </a:lnTo>
                  <a:lnTo>
                    <a:pt x="49" y="124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3" y="108"/>
                  </a:lnTo>
                  <a:lnTo>
                    <a:pt x="59" y="100"/>
                  </a:lnTo>
                  <a:lnTo>
                    <a:pt x="67" y="94"/>
                  </a:lnTo>
                  <a:lnTo>
                    <a:pt x="81" y="92"/>
                  </a:lnTo>
                  <a:lnTo>
                    <a:pt x="81" y="93"/>
                  </a:lnTo>
                  <a:lnTo>
                    <a:pt x="80" y="98"/>
                  </a:lnTo>
                  <a:lnTo>
                    <a:pt x="77" y="106"/>
                  </a:lnTo>
                  <a:lnTo>
                    <a:pt x="73" y="114"/>
                  </a:lnTo>
                  <a:lnTo>
                    <a:pt x="67" y="121"/>
                  </a:lnTo>
                  <a:lnTo>
                    <a:pt x="59" y="127"/>
                  </a:lnTo>
                  <a:lnTo>
                    <a:pt x="49" y="129"/>
                  </a:lnTo>
                  <a:lnTo>
                    <a:pt x="49" y="210"/>
                  </a:lnTo>
                  <a:lnTo>
                    <a:pt x="43" y="210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gray">
            <a:xfrm>
              <a:off x="1566" y="297"/>
              <a:ext cx="128" cy="292"/>
            </a:xfrm>
            <a:custGeom>
              <a:avLst/>
              <a:gdLst>
                <a:gd name="T0" fmla="*/ 61 w 128"/>
                <a:gd name="T1" fmla="*/ 225 h 292"/>
                <a:gd name="T2" fmla="*/ 54 w 128"/>
                <a:gd name="T3" fmla="*/ 225 h 292"/>
                <a:gd name="T4" fmla="*/ 38 w 128"/>
                <a:gd name="T5" fmla="*/ 219 h 292"/>
                <a:gd name="T6" fmla="*/ 23 w 128"/>
                <a:gd name="T7" fmla="*/ 206 h 292"/>
                <a:gd name="T8" fmla="*/ 15 w 128"/>
                <a:gd name="T9" fmla="*/ 180 h 292"/>
                <a:gd name="T10" fmla="*/ 23 w 128"/>
                <a:gd name="T11" fmla="*/ 180 h 292"/>
                <a:gd name="T12" fmla="*/ 38 w 128"/>
                <a:gd name="T13" fmla="*/ 186 h 292"/>
                <a:gd name="T14" fmla="*/ 54 w 128"/>
                <a:gd name="T15" fmla="*/ 205 h 292"/>
                <a:gd name="T16" fmla="*/ 61 w 128"/>
                <a:gd name="T17" fmla="*/ 151 h 292"/>
                <a:gd name="T18" fmla="*/ 52 w 128"/>
                <a:gd name="T19" fmla="*/ 149 h 292"/>
                <a:gd name="T20" fmla="*/ 34 w 128"/>
                <a:gd name="T21" fmla="*/ 144 h 292"/>
                <a:gd name="T22" fmla="*/ 16 w 128"/>
                <a:gd name="T23" fmla="*/ 128 h 292"/>
                <a:gd name="T24" fmla="*/ 8 w 128"/>
                <a:gd name="T25" fmla="*/ 98 h 292"/>
                <a:gd name="T26" fmla="*/ 15 w 128"/>
                <a:gd name="T27" fmla="*/ 97 h 292"/>
                <a:gd name="T28" fmla="*/ 29 w 128"/>
                <a:gd name="T29" fmla="*/ 101 h 292"/>
                <a:gd name="T30" fmla="*/ 47 w 128"/>
                <a:gd name="T31" fmla="*/ 116 h 292"/>
                <a:gd name="T32" fmla="*/ 61 w 128"/>
                <a:gd name="T33" fmla="*/ 147 h 292"/>
                <a:gd name="T34" fmla="*/ 58 w 128"/>
                <a:gd name="T35" fmla="*/ 60 h 292"/>
                <a:gd name="T36" fmla="*/ 44 w 128"/>
                <a:gd name="T37" fmla="*/ 58 h 292"/>
                <a:gd name="T38" fmla="*/ 25 w 128"/>
                <a:gd name="T39" fmla="*/ 50 h 292"/>
                <a:gd name="T40" fmla="*/ 8 w 128"/>
                <a:gd name="T41" fmla="*/ 32 h 292"/>
                <a:gd name="T42" fmla="*/ 0 w 128"/>
                <a:gd name="T43" fmla="*/ 0 h 292"/>
                <a:gd name="T44" fmla="*/ 8 w 128"/>
                <a:gd name="T45" fmla="*/ 0 h 292"/>
                <a:gd name="T46" fmla="*/ 27 w 128"/>
                <a:gd name="T47" fmla="*/ 5 h 292"/>
                <a:gd name="T48" fmla="*/ 48 w 128"/>
                <a:gd name="T49" fmla="*/ 21 h 292"/>
                <a:gd name="T50" fmla="*/ 65 w 128"/>
                <a:gd name="T51" fmla="*/ 56 h 292"/>
                <a:gd name="T52" fmla="*/ 66 w 128"/>
                <a:gd name="T53" fmla="*/ 48 h 292"/>
                <a:gd name="T54" fmla="*/ 77 w 128"/>
                <a:gd name="T55" fmla="*/ 28 h 292"/>
                <a:gd name="T56" fmla="*/ 96 w 128"/>
                <a:gd name="T57" fmla="*/ 9 h 292"/>
                <a:gd name="T58" fmla="*/ 128 w 128"/>
                <a:gd name="T59" fmla="*/ 0 h 292"/>
                <a:gd name="T60" fmla="*/ 127 w 128"/>
                <a:gd name="T61" fmla="*/ 9 h 292"/>
                <a:gd name="T62" fmla="*/ 119 w 128"/>
                <a:gd name="T63" fmla="*/ 31 h 292"/>
                <a:gd name="T64" fmla="*/ 101 w 128"/>
                <a:gd name="T65" fmla="*/ 51 h 292"/>
                <a:gd name="T66" fmla="*/ 67 w 128"/>
                <a:gd name="T67" fmla="*/ 60 h 292"/>
                <a:gd name="T68" fmla="*/ 69 w 128"/>
                <a:gd name="T69" fmla="*/ 170 h 292"/>
                <a:gd name="T70" fmla="*/ 73 w 128"/>
                <a:gd name="T71" fmla="*/ 155 h 292"/>
                <a:gd name="T72" fmla="*/ 86 w 128"/>
                <a:gd name="T73" fmla="*/ 136 h 292"/>
                <a:gd name="T74" fmla="*/ 113 w 128"/>
                <a:gd name="T75" fmla="*/ 128 h 292"/>
                <a:gd name="T76" fmla="*/ 112 w 128"/>
                <a:gd name="T77" fmla="*/ 136 h 292"/>
                <a:gd name="T78" fmla="*/ 105 w 128"/>
                <a:gd name="T79" fmla="*/ 153 h 292"/>
                <a:gd name="T80" fmla="*/ 92 w 128"/>
                <a:gd name="T81" fmla="*/ 172 h 292"/>
                <a:gd name="T82" fmla="*/ 67 w 128"/>
                <a:gd name="T83" fmla="*/ 180 h 292"/>
                <a:gd name="T84" fmla="*/ 61 w 128"/>
                <a:gd name="T85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292">
                  <a:moveTo>
                    <a:pt x="61" y="292"/>
                  </a:moveTo>
                  <a:lnTo>
                    <a:pt x="61" y="225"/>
                  </a:lnTo>
                  <a:lnTo>
                    <a:pt x="58" y="225"/>
                  </a:lnTo>
                  <a:lnTo>
                    <a:pt x="54" y="225"/>
                  </a:lnTo>
                  <a:lnTo>
                    <a:pt x="46" y="222"/>
                  </a:lnTo>
                  <a:lnTo>
                    <a:pt x="38" y="219"/>
                  </a:lnTo>
                  <a:lnTo>
                    <a:pt x="29" y="214"/>
                  </a:lnTo>
                  <a:lnTo>
                    <a:pt x="23" y="206"/>
                  </a:lnTo>
                  <a:lnTo>
                    <a:pt x="17" y="195"/>
                  </a:lnTo>
                  <a:lnTo>
                    <a:pt x="15" y="180"/>
                  </a:lnTo>
                  <a:lnTo>
                    <a:pt x="17" y="180"/>
                  </a:lnTo>
                  <a:lnTo>
                    <a:pt x="23" y="180"/>
                  </a:lnTo>
                  <a:lnTo>
                    <a:pt x="29" y="182"/>
                  </a:lnTo>
                  <a:lnTo>
                    <a:pt x="38" y="186"/>
                  </a:lnTo>
                  <a:lnTo>
                    <a:pt x="47" y="194"/>
                  </a:lnTo>
                  <a:lnTo>
                    <a:pt x="54" y="205"/>
                  </a:lnTo>
                  <a:lnTo>
                    <a:pt x="61" y="221"/>
                  </a:lnTo>
                  <a:lnTo>
                    <a:pt x="61" y="151"/>
                  </a:lnTo>
                  <a:lnTo>
                    <a:pt x="58" y="149"/>
                  </a:lnTo>
                  <a:lnTo>
                    <a:pt x="52" y="149"/>
                  </a:lnTo>
                  <a:lnTo>
                    <a:pt x="44" y="147"/>
                  </a:lnTo>
                  <a:lnTo>
                    <a:pt x="34" y="144"/>
                  </a:lnTo>
                  <a:lnTo>
                    <a:pt x="24" y="137"/>
                  </a:lnTo>
                  <a:lnTo>
                    <a:pt x="16" y="128"/>
                  </a:lnTo>
                  <a:lnTo>
                    <a:pt x="11" y="114"/>
                  </a:lnTo>
                  <a:lnTo>
                    <a:pt x="8" y="98"/>
                  </a:lnTo>
                  <a:lnTo>
                    <a:pt x="9" y="97"/>
                  </a:lnTo>
                  <a:lnTo>
                    <a:pt x="15" y="97"/>
                  </a:lnTo>
                  <a:lnTo>
                    <a:pt x="21" y="98"/>
                  </a:lnTo>
                  <a:lnTo>
                    <a:pt x="29" y="101"/>
                  </a:lnTo>
                  <a:lnTo>
                    <a:pt x="39" y="106"/>
                  </a:lnTo>
                  <a:lnTo>
                    <a:pt x="47" y="116"/>
                  </a:lnTo>
                  <a:lnTo>
                    <a:pt x="55" y="128"/>
                  </a:lnTo>
                  <a:lnTo>
                    <a:pt x="61" y="147"/>
                  </a:lnTo>
                  <a:lnTo>
                    <a:pt x="61" y="60"/>
                  </a:lnTo>
                  <a:lnTo>
                    <a:pt x="58" y="60"/>
                  </a:lnTo>
                  <a:lnTo>
                    <a:pt x="52" y="59"/>
                  </a:lnTo>
                  <a:lnTo>
                    <a:pt x="44" y="58"/>
                  </a:lnTo>
                  <a:lnTo>
                    <a:pt x="35" y="55"/>
                  </a:lnTo>
                  <a:lnTo>
                    <a:pt x="25" y="50"/>
                  </a:lnTo>
                  <a:lnTo>
                    <a:pt x="16" y="43"/>
                  </a:lnTo>
                  <a:lnTo>
                    <a:pt x="8" y="32"/>
                  </a:lnTo>
                  <a:lnTo>
                    <a:pt x="3" y="19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6" y="1"/>
                  </a:lnTo>
                  <a:lnTo>
                    <a:pt x="27" y="5"/>
                  </a:lnTo>
                  <a:lnTo>
                    <a:pt x="38" y="10"/>
                  </a:lnTo>
                  <a:lnTo>
                    <a:pt x="48" y="21"/>
                  </a:lnTo>
                  <a:lnTo>
                    <a:pt x="56" y="36"/>
                  </a:lnTo>
                  <a:lnTo>
                    <a:pt x="65" y="56"/>
                  </a:lnTo>
                  <a:lnTo>
                    <a:pt x="65" y="54"/>
                  </a:lnTo>
                  <a:lnTo>
                    <a:pt x="66" y="48"/>
                  </a:lnTo>
                  <a:lnTo>
                    <a:pt x="70" y="39"/>
                  </a:lnTo>
                  <a:lnTo>
                    <a:pt x="77" y="28"/>
                  </a:lnTo>
                  <a:lnTo>
                    <a:pt x="85" y="19"/>
                  </a:lnTo>
                  <a:lnTo>
                    <a:pt x="96" y="9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7" y="9"/>
                  </a:lnTo>
                  <a:lnTo>
                    <a:pt x="124" y="19"/>
                  </a:lnTo>
                  <a:lnTo>
                    <a:pt x="119" y="31"/>
                  </a:lnTo>
                  <a:lnTo>
                    <a:pt x="112" y="41"/>
                  </a:lnTo>
                  <a:lnTo>
                    <a:pt x="101" y="51"/>
                  </a:lnTo>
                  <a:lnTo>
                    <a:pt x="86" y="58"/>
                  </a:lnTo>
                  <a:lnTo>
                    <a:pt x="67" y="60"/>
                  </a:lnTo>
                  <a:lnTo>
                    <a:pt x="67" y="172"/>
                  </a:lnTo>
                  <a:lnTo>
                    <a:pt x="69" y="170"/>
                  </a:lnTo>
                  <a:lnTo>
                    <a:pt x="70" y="164"/>
                  </a:lnTo>
                  <a:lnTo>
                    <a:pt x="73" y="155"/>
                  </a:lnTo>
                  <a:lnTo>
                    <a:pt x="78" y="145"/>
                  </a:lnTo>
                  <a:lnTo>
                    <a:pt x="86" y="136"/>
                  </a:lnTo>
                  <a:lnTo>
                    <a:pt x="97" y="130"/>
                  </a:lnTo>
                  <a:lnTo>
                    <a:pt x="113" y="128"/>
                  </a:lnTo>
                  <a:lnTo>
                    <a:pt x="113" y="130"/>
                  </a:lnTo>
                  <a:lnTo>
                    <a:pt x="112" y="136"/>
                  </a:lnTo>
                  <a:lnTo>
                    <a:pt x="109" y="144"/>
                  </a:lnTo>
                  <a:lnTo>
                    <a:pt x="105" y="153"/>
                  </a:lnTo>
                  <a:lnTo>
                    <a:pt x="100" y="163"/>
                  </a:lnTo>
                  <a:lnTo>
                    <a:pt x="92" y="172"/>
                  </a:lnTo>
                  <a:lnTo>
                    <a:pt x="82" y="178"/>
                  </a:lnTo>
                  <a:lnTo>
                    <a:pt x="67" y="180"/>
                  </a:lnTo>
                  <a:lnTo>
                    <a:pt x="67" y="292"/>
                  </a:lnTo>
                  <a:lnTo>
                    <a:pt x="61" y="29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gray">
            <a:xfrm>
              <a:off x="2596" y="332"/>
              <a:ext cx="68" cy="257"/>
            </a:xfrm>
            <a:custGeom>
              <a:avLst/>
              <a:gdLst>
                <a:gd name="T0" fmla="*/ 31 w 68"/>
                <a:gd name="T1" fmla="*/ 164 h 257"/>
                <a:gd name="T2" fmla="*/ 23 w 68"/>
                <a:gd name="T3" fmla="*/ 163 h 257"/>
                <a:gd name="T4" fmla="*/ 8 w 68"/>
                <a:gd name="T5" fmla="*/ 155 h 257"/>
                <a:gd name="T6" fmla="*/ 0 w 68"/>
                <a:gd name="T7" fmla="*/ 132 h 257"/>
                <a:gd name="T8" fmla="*/ 7 w 68"/>
                <a:gd name="T9" fmla="*/ 132 h 257"/>
                <a:gd name="T10" fmla="*/ 22 w 68"/>
                <a:gd name="T11" fmla="*/ 139 h 257"/>
                <a:gd name="T12" fmla="*/ 31 w 68"/>
                <a:gd name="T13" fmla="*/ 160 h 257"/>
                <a:gd name="T14" fmla="*/ 29 w 68"/>
                <a:gd name="T15" fmla="*/ 101 h 257"/>
                <a:gd name="T16" fmla="*/ 16 w 68"/>
                <a:gd name="T17" fmla="*/ 97 h 257"/>
                <a:gd name="T18" fmla="*/ 3 w 68"/>
                <a:gd name="T19" fmla="*/ 83 h 257"/>
                <a:gd name="T20" fmla="*/ 3 w 68"/>
                <a:gd name="T21" fmla="*/ 70 h 257"/>
                <a:gd name="T22" fmla="*/ 15 w 68"/>
                <a:gd name="T23" fmla="*/ 74 h 257"/>
                <a:gd name="T24" fmla="*/ 27 w 68"/>
                <a:gd name="T25" fmla="*/ 86 h 257"/>
                <a:gd name="T26" fmla="*/ 31 w 68"/>
                <a:gd name="T27" fmla="*/ 31 h 257"/>
                <a:gd name="T28" fmla="*/ 33 w 68"/>
                <a:gd name="T29" fmla="*/ 23 h 257"/>
                <a:gd name="T30" fmla="*/ 41 w 68"/>
                <a:gd name="T31" fmla="*/ 8 h 257"/>
                <a:gd name="T32" fmla="*/ 62 w 68"/>
                <a:gd name="T33" fmla="*/ 0 h 257"/>
                <a:gd name="T34" fmla="*/ 61 w 68"/>
                <a:gd name="T35" fmla="*/ 8 h 257"/>
                <a:gd name="T36" fmla="*/ 53 w 68"/>
                <a:gd name="T37" fmla="*/ 23 h 257"/>
                <a:gd name="T38" fmla="*/ 35 w 68"/>
                <a:gd name="T39" fmla="*/ 31 h 257"/>
                <a:gd name="T40" fmla="*/ 35 w 68"/>
                <a:gd name="T41" fmla="*/ 75 h 257"/>
                <a:gd name="T42" fmla="*/ 39 w 68"/>
                <a:gd name="T43" fmla="*/ 62 h 257"/>
                <a:gd name="T44" fmla="*/ 54 w 68"/>
                <a:gd name="T45" fmla="*/ 48 h 257"/>
                <a:gd name="T46" fmla="*/ 68 w 68"/>
                <a:gd name="T47" fmla="*/ 48 h 257"/>
                <a:gd name="T48" fmla="*/ 66 w 68"/>
                <a:gd name="T49" fmla="*/ 59 h 257"/>
                <a:gd name="T50" fmla="*/ 58 w 68"/>
                <a:gd name="T51" fmla="*/ 72 h 257"/>
                <a:gd name="T52" fmla="*/ 35 w 68"/>
                <a:gd name="T53" fmla="*/ 82 h 257"/>
                <a:gd name="T54" fmla="*/ 35 w 68"/>
                <a:gd name="T55" fmla="*/ 143 h 257"/>
                <a:gd name="T56" fmla="*/ 38 w 68"/>
                <a:gd name="T57" fmla="*/ 132 h 257"/>
                <a:gd name="T58" fmla="*/ 49 w 68"/>
                <a:gd name="T59" fmla="*/ 122 h 257"/>
                <a:gd name="T60" fmla="*/ 60 w 68"/>
                <a:gd name="T61" fmla="*/ 122 h 257"/>
                <a:gd name="T62" fmla="*/ 58 w 68"/>
                <a:gd name="T63" fmla="*/ 133 h 257"/>
                <a:gd name="T64" fmla="*/ 47 w 68"/>
                <a:gd name="T65" fmla="*/ 144 h 257"/>
                <a:gd name="T66" fmla="*/ 35 w 68"/>
                <a:gd name="T6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257">
                  <a:moveTo>
                    <a:pt x="31" y="257"/>
                  </a:moveTo>
                  <a:lnTo>
                    <a:pt x="31" y="164"/>
                  </a:lnTo>
                  <a:lnTo>
                    <a:pt x="29" y="163"/>
                  </a:lnTo>
                  <a:lnTo>
                    <a:pt x="23" y="163"/>
                  </a:lnTo>
                  <a:lnTo>
                    <a:pt x="16" y="160"/>
                  </a:lnTo>
                  <a:lnTo>
                    <a:pt x="8" y="155"/>
                  </a:lnTo>
                  <a:lnTo>
                    <a:pt x="3" y="145"/>
                  </a:lnTo>
                  <a:lnTo>
                    <a:pt x="0" y="132"/>
                  </a:lnTo>
                  <a:lnTo>
                    <a:pt x="3" y="132"/>
                  </a:lnTo>
                  <a:lnTo>
                    <a:pt x="7" y="132"/>
                  </a:lnTo>
                  <a:lnTo>
                    <a:pt x="15" y="135"/>
                  </a:lnTo>
                  <a:lnTo>
                    <a:pt x="22" y="139"/>
                  </a:lnTo>
                  <a:lnTo>
                    <a:pt x="27" y="147"/>
                  </a:lnTo>
                  <a:lnTo>
                    <a:pt x="31" y="160"/>
                  </a:lnTo>
                  <a:lnTo>
                    <a:pt x="31" y="101"/>
                  </a:lnTo>
                  <a:lnTo>
                    <a:pt x="29" y="101"/>
                  </a:lnTo>
                  <a:lnTo>
                    <a:pt x="23" y="99"/>
                  </a:lnTo>
                  <a:lnTo>
                    <a:pt x="16" y="97"/>
                  </a:lnTo>
                  <a:lnTo>
                    <a:pt x="8" y="91"/>
                  </a:lnTo>
                  <a:lnTo>
                    <a:pt x="3" y="83"/>
                  </a:lnTo>
                  <a:lnTo>
                    <a:pt x="0" y="70"/>
                  </a:lnTo>
                  <a:lnTo>
                    <a:pt x="3" y="70"/>
                  </a:lnTo>
                  <a:lnTo>
                    <a:pt x="7" y="71"/>
                  </a:lnTo>
                  <a:lnTo>
                    <a:pt x="15" y="74"/>
                  </a:lnTo>
                  <a:lnTo>
                    <a:pt x="22" y="78"/>
                  </a:lnTo>
                  <a:lnTo>
                    <a:pt x="27" y="86"/>
                  </a:lnTo>
                  <a:lnTo>
                    <a:pt x="31" y="97"/>
                  </a:lnTo>
                  <a:lnTo>
                    <a:pt x="31" y="31"/>
                  </a:lnTo>
                  <a:lnTo>
                    <a:pt x="31" y="28"/>
                  </a:lnTo>
                  <a:lnTo>
                    <a:pt x="33" y="23"/>
                  </a:lnTo>
                  <a:lnTo>
                    <a:pt x="35" y="15"/>
                  </a:lnTo>
                  <a:lnTo>
                    <a:pt x="41" y="8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62" y="2"/>
                  </a:lnTo>
                  <a:lnTo>
                    <a:pt x="61" y="8"/>
                  </a:lnTo>
                  <a:lnTo>
                    <a:pt x="58" y="15"/>
                  </a:lnTo>
                  <a:lnTo>
                    <a:pt x="53" y="23"/>
                  </a:lnTo>
                  <a:lnTo>
                    <a:pt x="46" y="28"/>
                  </a:lnTo>
                  <a:lnTo>
                    <a:pt x="35" y="31"/>
                  </a:lnTo>
                  <a:lnTo>
                    <a:pt x="35" y="78"/>
                  </a:lnTo>
                  <a:lnTo>
                    <a:pt x="35" y="75"/>
                  </a:lnTo>
                  <a:lnTo>
                    <a:pt x="37" y="70"/>
                  </a:lnTo>
                  <a:lnTo>
                    <a:pt x="39" y="62"/>
                  </a:lnTo>
                  <a:lnTo>
                    <a:pt x="45" y="55"/>
                  </a:lnTo>
                  <a:lnTo>
                    <a:pt x="54" y="48"/>
                  </a:lnTo>
                  <a:lnTo>
                    <a:pt x="66" y="47"/>
                  </a:lnTo>
                  <a:lnTo>
                    <a:pt x="68" y="48"/>
                  </a:lnTo>
                  <a:lnTo>
                    <a:pt x="68" y="52"/>
                  </a:lnTo>
                  <a:lnTo>
                    <a:pt x="66" y="59"/>
                  </a:lnTo>
                  <a:lnTo>
                    <a:pt x="64" y="66"/>
                  </a:lnTo>
                  <a:lnTo>
                    <a:pt x="58" y="72"/>
                  </a:lnTo>
                  <a:lnTo>
                    <a:pt x="50" y="78"/>
                  </a:lnTo>
                  <a:lnTo>
                    <a:pt x="35" y="82"/>
                  </a:lnTo>
                  <a:lnTo>
                    <a:pt x="35" y="144"/>
                  </a:lnTo>
                  <a:lnTo>
                    <a:pt x="35" y="143"/>
                  </a:lnTo>
                  <a:lnTo>
                    <a:pt x="37" y="139"/>
                  </a:lnTo>
                  <a:lnTo>
                    <a:pt x="38" y="132"/>
                  </a:lnTo>
                  <a:lnTo>
                    <a:pt x="42" y="126"/>
                  </a:lnTo>
                  <a:lnTo>
                    <a:pt x="49" y="122"/>
                  </a:lnTo>
                  <a:lnTo>
                    <a:pt x="58" y="121"/>
                  </a:lnTo>
                  <a:lnTo>
                    <a:pt x="60" y="122"/>
                  </a:lnTo>
                  <a:lnTo>
                    <a:pt x="60" y="126"/>
                  </a:lnTo>
                  <a:lnTo>
                    <a:pt x="58" y="133"/>
                  </a:lnTo>
                  <a:lnTo>
                    <a:pt x="56" y="139"/>
                  </a:lnTo>
                  <a:lnTo>
                    <a:pt x="47" y="144"/>
                  </a:lnTo>
                  <a:lnTo>
                    <a:pt x="35" y="148"/>
                  </a:lnTo>
                  <a:lnTo>
                    <a:pt x="35" y="257"/>
                  </a:lnTo>
                  <a:lnTo>
                    <a:pt x="31" y="25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gray">
            <a:xfrm>
              <a:off x="1672" y="164"/>
              <a:ext cx="111" cy="425"/>
            </a:xfrm>
            <a:custGeom>
              <a:avLst/>
              <a:gdLst>
                <a:gd name="T0" fmla="*/ 52 w 111"/>
                <a:gd name="T1" fmla="*/ 272 h 425"/>
                <a:gd name="T2" fmla="*/ 44 w 111"/>
                <a:gd name="T3" fmla="*/ 270 h 425"/>
                <a:gd name="T4" fmla="*/ 26 w 111"/>
                <a:gd name="T5" fmla="*/ 265 h 425"/>
                <a:gd name="T6" fmla="*/ 8 w 111"/>
                <a:gd name="T7" fmla="*/ 249 h 425"/>
                <a:gd name="T8" fmla="*/ 0 w 111"/>
                <a:gd name="T9" fmla="*/ 219 h 425"/>
                <a:gd name="T10" fmla="*/ 8 w 111"/>
                <a:gd name="T11" fmla="*/ 219 h 425"/>
                <a:gd name="T12" fmla="*/ 25 w 111"/>
                <a:gd name="T13" fmla="*/ 223 h 425"/>
                <a:gd name="T14" fmla="*/ 41 w 111"/>
                <a:gd name="T15" fmla="*/ 235 h 425"/>
                <a:gd name="T16" fmla="*/ 52 w 111"/>
                <a:gd name="T17" fmla="*/ 265 h 425"/>
                <a:gd name="T18" fmla="*/ 50 w 111"/>
                <a:gd name="T19" fmla="*/ 168 h 425"/>
                <a:gd name="T20" fmla="*/ 35 w 111"/>
                <a:gd name="T21" fmla="*/ 165 h 425"/>
                <a:gd name="T22" fmla="*/ 17 w 111"/>
                <a:gd name="T23" fmla="*/ 156 h 425"/>
                <a:gd name="T24" fmla="*/ 3 w 111"/>
                <a:gd name="T25" fmla="*/ 134 h 425"/>
                <a:gd name="T26" fmla="*/ 3 w 111"/>
                <a:gd name="T27" fmla="*/ 116 h 425"/>
                <a:gd name="T28" fmla="*/ 19 w 111"/>
                <a:gd name="T29" fmla="*/ 120 h 425"/>
                <a:gd name="T30" fmla="*/ 39 w 111"/>
                <a:gd name="T31" fmla="*/ 133 h 425"/>
                <a:gd name="T32" fmla="*/ 52 w 111"/>
                <a:gd name="T33" fmla="*/ 161 h 425"/>
                <a:gd name="T34" fmla="*/ 53 w 111"/>
                <a:gd name="T35" fmla="*/ 50 h 425"/>
                <a:gd name="T36" fmla="*/ 54 w 111"/>
                <a:gd name="T37" fmla="*/ 36 h 425"/>
                <a:gd name="T38" fmla="*/ 65 w 111"/>
                <a:gd name="T39" fmla="*/ 17 h 425"/>
                <a:gd name="T40" fmla="*/ 87 w 111"/>
                <a:gd name="T41" fmla="*/ 3 h 425"/>
                <a:gd name="T42" fmla="*/ 103 w 111"/>
                <a:gd name="T43" fmla="*/ 3 h 425"/>
                <a:gd name="T44" fmla="*/ 99 w 111"/>
                <a:gd name="T45" fmla="*/ 21 h 425"/>
                <a:gd name="T46" fmla="*/ 84 w 111"/>
                <a:gd name="T47" fmla="*/ 42 h 425"/>
                <a:gd name="T48" fmla="*/ 58 w 111"/>
                <a:gd name="T49" fmla="*/ 52 h 425"/>
                <a:gd name="T50" fmla="*/ 58 w 111"/>
                <a:gd name="T51" fmla="*/ 127 h 425"/>
                <a:gd name="T52" fmla="*/ 61 w 111"/>
                <a:gd name="T53" fmla="*/ 112 h 425"/>
                <a:gd name="T54" fmla="*/ 72 w 111"/>
                <a:gd name="T55" fmla="*/ 94 h 425"/>
                <a:gd name="T56" fmla="*/ 93 w 111"/>
                <a:gd name="T57" fmla="*/ 80 h 425"/>
                <a:gd name="T58" fmla="*/ 111 w 111"/>
                <a:gd name="T59" fmla="*/ 80 h 425"/>
                <a:gd name="T60" fmla="*/ 111 w 111"/>
                <a:gd name="T61" fmla="*/ 91 h 425"/>
                <a:gd name="T62" fmla="*/ 107 w 111"/>
                <a:gd name="T63" fmla="*/ 108 h 425"/>
                <a:gd name="T64" fmla="*/ 91 w 111"/>
                <a:gd name="T65" fmla="*/ 126 h 425"/>
                <a:gd name="T66" fmla="*/ 58 w 111"/>
                <a:gd name="T67" fmla="*/ 135 h 425"/>
                <a:gd name="T68" fmla="*/ 58 w 111"/>
                <a:gd name="T69" fmla="*/ 236 h 425"/>
                <a:gd name="T70" fmla="*/ 61 w 111"/>
                <a:gd name="T71" fmla="*/ 223 h 425"/>
                <a:gd name="T72" fmla="*/ 73 w 111"/>
                <a:gd name="T73" fmla="*/ 208 h 425"/>
                <a:gd name="T74" fmla="*/ 97 w 111"/>
                <a:gd name="T75" fmla="*/ 200 h 425"/>
                <a:gd name="T76" fmla="*/ 99 w 111"/>
                <a:gd name="T77" fmla="*/ 207 h 425"/>
                <a:gd name="T78" fmla="*/ 97 w 111"/>
                <a:gd name="T79" fmla="*/ 220 h 425"/>
                <a:gd name="T80" fmla="*/ 87 w 111"/>
                <a:gd name="T81" fmla="*/ 235 h 425"/>
                <a:gd name="T82" fmla="*/ 58 w 111"/>
                <a:gd name="T83" fmla="*/ 245 h 425"/>
                <a:gd name="T84" fmla="*/ 52 w 111"/>
                <a:gd name="T85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425">
                  <a:moveTo>
                    <a:pt x="52" y="425"/>
                  </a:moveTo>
                  <a:lnTo>
                    <a:pt x="52" y="272"/>
                  </a:lnTo>
                  <a:lnTo>
                    <a:pt x="50" y="270"/>
                  </a:lnTo>
                  <a:lnTo>
                    <a:pt x="44" y="270"/>
                  </a:lnTo>
                  <a:lnTo>
                    <a:pt x="35" y="269"/>
                  </a:lnTo>
                  <a:lnTo>
                    <a:pt x="26" y="265"/>
                  </a:lnTo>
                  <a:lnTo>
                    <a:pt x="17" y="258"/>
                  </a:lnTo>
                  <a:lnTo>
                    <a:pt x="8" y="249"/>
                  </a:lnTo>
                  <a:lnTo>
                    <a:pt x="3" y="236"/>
                  </a:lnTo>
                  <a:lnTo>
                    <a:pt x="0" y="219"/>
                  </a:lnTo>
                  <a:lnTo>
                    <a:pt x="3" y="219"/>
                  </a:lnTo>
                  <a:lnTo>
                    <a:pt x="8" y="219"/>
                  </a:lnTo>
                  <a:lnTo>
                    <a:pt x="15" y="220"/>
                  </a:lnTo>
                  <a:lnTo>
                    <a:pt x="25" y="223"/>
                  </a:lnTo>
                  <a:lnTo>
                    <a:pt x="33" y="227"/>
                  </a:lnTo>
                  <a:lnTo>
                    <a:pt x="41" y="235"/>
                  </a:lnTo>
                  <a:lnTo>
                    <a:pt x="48" y="247"/>
                  </a:lnTo>
                  <a:lnTo>
                    <a:pt x="52" y="265"/>
                  </a:lnTo>
                  <a:lnTo>
                    <a:pt x="52" y="168"/>
                  </a:lnTo>
                  <a:lnTo>
                    <a:pt x="50" y="168"/>
                  </a:lnTo>
                  <a:lnTo>
                    <a:pt x="44" y="168"/>
                  </a:lnTo>
                  <a:lnTo>
                    <a:pt x="35" y="165"/>
                  </a:lnTo>
                  <a:lnTo>
                    <a:pt x="26" y="161"/>
                  </a:lnTo>
                  <a:lnTo>
                    <a:pt x="17" y="156"/>
                  </a:lnTo>
                  <a:lnTo>
                    <a:pt x="8" y="146"/>
                  </a:lnTo>
                  <a:lnTo>
                    <a:pt x="3" y="134"/>
                  </a:lnTo>
                  <a:lnTo>
                    <a:pt x="0" y="116"/>
                  </a:lnTo>
                  <a:lnTo>
                    <a:pt x="3" y="116"/>
                  </a:lnTo>
                  <a:lnTo>
                    <a:pt x="10" y="118"/>
                  </a:lnTo>
                  <a:lnTo>
                    <a:pt x="19" y="120"/>
                  </a:lnTo>
                  <a:lnTo>
                    <a:pt x="29" y="125"/>
                  </a:lnTo>
                  <a:lnTo>
                    <a:pt x="39" y="133"/>
                  </a:lnTo>
                  <a:lnTo>
                    <a:pt x="48" y="145"/>
                  </a:lnTo>
                  <a:lnTo>
                    <a:pt x="52" y="161"/>
                  </a:lnTo>
                  <a:lnTo>
                    <a:pt x="52" y="52"/>
                  </a:lnTo>
                  <a:lnTo>
                    <a:pt x="53" y="50"/>
                  </a:lnTo>
                  <a:lnTo>
                    <a:pt x="53" y="44"/>
                  </a:lnTo>
                  <a:lnTo>
                    <a:pt x="54" y="36"/>
                  </a:lnTo>
                  <a:lnTo>
                    <a:pt x="58" y="26"/>
                  </a:lnTo>
                  <a:lnTo>
                    <a:pt x="65" y="17"/>
                  </a:lnTo>
                  <a:lnTo>
                    <a:pt x="75" y="9"/>
                  </a:lnTo>
                  <a:lnTo>
                    <a:pt x="87" y="3"/>
                  </a:lnTo>
                  <a:lnTo>
                    <a:pt x="104" y="0"/>
                  </a:lnTo>
                  <a:lnTo>
                    <a:pt x="103" y="3"/>
                  </a:lnTo>
                  <a:lnTo>
                    <a:pt x="102" y="11"/>
                  </a:lnTo>
                  <a:lnTo>
                    <a:pt x="99" y="21"/>
                  </a:lnTo>
                  <a:lnTo>
                    <a:pt x="92" y="32"/>
                  </a:lnTo>
                  <a:lnTo>
                    <a:pt x="84" y="42"/>
                  </a:lnTo>
                  <a:lnTo>
                    <a:pt x="73" y="49"/>
                  </a:lnTo>
                  <a:lnTo>
                    <a:pt x="58" y="52"/>
                  </a:lnTo>
                  <a:lnTo>
                    <a:pt x="58" y="130"/>
                  </a:lnTo>
                  <a:lnTo>
                    <a:pt x="58" y="127"/>
                  </a:lnTo>
                  <a:lnTo>
                    <a:pt x="60" y="122"/>
                  </a:lnTo>
                  <a:lnTo>
                    <a:pt x="61" y="112"/>
                  </a:lnTo>
                  <a:lnTo>
                    <a:pt x="65" y="103"/>
                  </a:lnTo>
                  <a:lnTo>
                    <a:pt x="72" y="94"/>
                  </a:lnTo>
                  <a:lnTo>
                    <a:pt x="80" y="85"/>
                  </a:lnTo>
                  <a:lnTo>
                    <a:pt x="93" y="80"/>
                  </a:lnTo>
                  <a:lnTo>
                    <a:pt x="110" y="77"/>
                  </a:lnTo>
                  <a:lnTo>
                    <a:pt x="111" y="80"/>
                  </a:lnTo>
                  <a:lnTo>
                    <a:pt x="111" y="84"/>
                  </a:lnTo>
                  <a:lnTo>
                    <a:pt x="111" y="91"/>
                  </a:lnTo>
                  <a:lnTo>
                    <a:pt x="110" y="100"/>
                  </a:lnTo>
                  <a:lnTo>
                    <a:pt x="107" y="108"/>
                  </a:lnTo>
                  <a:lnTo>
                    <a:pt x="100" y="118"/>
                  </a:lnTo>
                  <a:lnTo>
                    <a:pt x="91" y="126"/>
                  </a:lnTo>
                  <a:lnTo>
                    <a:pt x="77" y="133"/>
                  </a:lnTo>
                  <a:lnTo>
                    <a:pt x="58" y="135"/>
                  </a:lnTo>
                  <a:lnTo>
                    <a:pt x="58" y="239"/>
                  </a:lnTo>
                  <a:lnTo>
                    <a:pt x="58" y="236"/>
                  </a:lnTo>
                  <a:lnTo>
                    <a:pt x="60" y="231"/>
                  </a:lnTo>
                  <a:lnTo>
                    <a:pt x="61" y="223"/>
                  </a:lnTo>
                  <a:lnTo>
                    <a:pt x="66" y="215"/>
                  </a:lnTo>
                  <a:lnTo>
                    <a:pt x="73" y="208"/>
                  </a:lnTo>
                  <a:lnTo>
                    <a:pt x="83" y="203"/>
                  </a:lnTo>
                  <a:lnTo>
                    <a:pt x="97" y="200"/>
                  </a:lnTo>
                  <a:lnTo>
                    <a:pt x="97" y="201"/>
                  </a:lnTo>
                  <a:lnTo>
                    <a:pt x="99" y="207"/>
                  </a:lnTo>
                  <a:lnTo>
                    <a:pt x="99" y="212"/>
                  </a:lnTo>
                  <a:lnTo>
                    <a:pt x="97" y="220"/>
                  </a:lnTo>
                  <a:lnTo>
                    <a:pt x="93" y="228"/>
                  </a:lnTo>
                  <a:lnTo>
                    <a:pt x="87" y="235"/>
                  </a:lnTo>
                  <a:lnTo>
                    <a:pt x="75" y="242"/>
                  </a:lnTo>
                  <a:lnTo>
                    <a:pt x="58" y="245"/>
                  </a:lnTo>
                  <a:lnTo>
                    <a:pt x="58" y="425"/>
                  </a:lnTo>
                  <a:lnTo>
                    <a:pt x="52" y="425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3" name="Freeform 19"/>
            <p:cNvSpPr>
              <a:spLocks/>
            </p:cNvSpPr>
            <p:nvPr/>
          </p:nvSpPr>
          <p:spPr bwMode="gray">
            <a:xfrm>
              <a:off x="2065" y="361"/>
              <a:ext cx="100" cy="228"/>
            </a:xfrm>
            <a:custGeom>
              <a:avLst/>
              <a:gdLst>
                <a:gd name="T0" fmla="*/ 52 w 100"/>
                <a:gd name="T1" fmla="*/ 176 h 228"/>
                <a:gd name="T2" fmla="*/ 59 w 100"/>
                <a:gd name="T3" fmla="*/ 176 h 228"/>
                <a:gd name="T4" fmla="*/ 74 w 100"/>
                <a:gd name="T5" fmla="*/ 169 h 228"/>
                <a:gd name="T6" fmla="*/ 86 w 100"/>
                <a:gd name="T7" fmla="*/ 154 h 228"/>
                <a:gd name="T8" fmla="*/ 86 w 100"/>
                <a:gd name="T9" fmla="*/ 141 h 228"/>
                <a:gd name="T10" fmla="*/ 74 w 100"/>
                <a:gd name="T11" fmla="*/ 143 h 228"/>
                <a:gd name="T12" fmla="*/ 58 w 100"/>
                <a:gd name="T13" fmla="*/ 158 h 228"/>
                <a:gd name="T14" fmla="*/ 52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2 w 100"/>
                <a:gd name="T29" fmla="*/ 115 h 228"/>
                <a:gd name="T30" fmla="*/ 55 w 100"/>
                <a:gd name="T31" fmla="*/ 48 h 228"/>
                <a:gd name="T32" fmla="*/ 67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3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1 w 100"/>
                <a:gd name="T53" fmla="*/ 3 h 228"/>
                <a:gd name="T54" fmla="*/ 5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5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5 w 100"/>
                <a:gd name="T71" fmla="*/ 132 h 228"/>
                <a:gd name="T72" fmla="*/ 47 w 100"/>
                <a:gd name="T73" fmla="*/ 141 h 228"/>
                <a:gd name="T74" fmla="*/ 52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2" y="228"/>
                  </a:moveTo>
                  <a:lnTo>
                    <a:pt x="52" y="176"/>
                  </a:lnTo>
                  <a:lnTo>
                    <a:pt x="55" y="176"/>
                  </a:lnTo>
                  <a:lnTo>
                    <a:pt x="59" y="176"/>
                  </a:lnTo>
                  <a:lnTo>
                    <a:pt x="67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6" y="154"/>
                  </a:lnTo>
                  <a:lnTo>
                    <a:pt x="88" y="141"/>
                  </a:lnTo>
                  <a:lnTo>
                    <a:pt x="86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58" y="158"/>
                  </a:lnTo>
                  <a:lnTo>
                    <a:pt x="52" y="173"/>
                  </a:lnTo>
                  <a:lnTo>
                    <a:pt x="52" y="118"/>
                  </a:lnTo>
                  <a:lnTo>
                    <a:pt x="55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6" y="103"/>
                  </a:lnTo>
                  <a:lnTo>
                    <a:pt x="92" y="92"/>
                  </a:lnTo>
                  <a:lnTo>
                    <a:pt x="94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2" y="115"/>
                  </a:lnTo>
                  <a:lnTo>
                    <a:pt x="52" y="48"/>
                  </a:lnTo>
                  <a:lnTo>
                    <a:pt x="55" y="48"/>
                  </a:lnTo>
                  <a:lnTo>
                    <a:pt x="61" y="48"/>
                  </a:lnTo>
                  <a:lnTo>
                    <a:pt x="67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2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3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6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8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10"/>
                  </a:lnTo>
                  <a:lnTo>
                    <a:pt x="5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5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3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5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2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" name="Freeform 20"/>
            <p:cNvSpPr>
              <a:spLocks/>
            </p:cNvSpPr>
            <p:nvPr/>
          </p:nvSpPr>
          <p:spPr bwMode="gray">
            <a:xfrm>
              <a:off x="2921" y="361"/>
              <a:ext cx="100" cy="228"/>
            </a:xfrm>
            <a:custGeom>
              <a:avLst/>
              <a:gdLst>
                <a:gd name="T0" fmla="*/ 53 w 100"/>
                <a:gd name="T1" fmla="*/ 176 h 228"/>
                <a:gd name="T2" fmla="*/ 60 w 100"/>
                <a:gd name="T3" fmla="*/ 176 h 228"/>
                <a:gd name="T4" fmla="*/ 74 w 100"/>
                <a:gd name="T5" fmla="*/ 169 h 228"/>
                <a:gd name="T6" fmla="*/ 87 w 100"/>
                <a:gd name="T7" fmla="*/ 154 h 228"/>
                <a:gd name="T8" fmla="*/ 87 w 100"/>
                <a:gd name="T9" fmla="*/ 141 h 228"/>
                <a:gd name="T10" fmla="*/ 74 w 100"/>
                <a:gd name="T11" fmla="*/ 143 h 228"/>
                <a:gd name="T12" fmla="*/ 60 w 100"/>
                <a:gd name="T13" fmla="*/ 158 h 228"/>
                <a:gd name="T14" fmla="*/ 53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3 w 100"/>
                <a:gd name="T29" fmla="*/ 115 h 228"/>
                <a:gd name="T30" fmla="*/ 56 w 100"/>
                <a:gd name="T31" fmla="*/ 48 h 228"/>
                <a:gd name="T32" fmla="*/ 68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4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2 w 100"/>
                <a:gd name="T53" fmla="*/ 3 h 228"/>
                <a:gd name="T54" fmla="*/ 6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6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6 w 100"/>
                <a:gd name="T71" fmla="*/ 132 h 228"/>
                <a:gd name="T72" fmla="*/ 47 w 100"/>
                <a:gd name="T73" fmla="*/ 141 h 228"/>
                <a:gd name="T74" fmla="*/ 53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3" y="228"/>
                  </a:moveTo>
                  <a:lnTo>
                    <a:pt x="53" y="176"/>
                  </a:lnTo>
                  <a:lnTo>
                    <a:pt x="56" y="176"/>
                  </a:lnTo>
                  <a:lnTo>
                    <a:pt x="60" y="176"/>
                  </a:lnTo>
                  <a:lnTo>
                    <a:pt x="68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7" y="154"/>
                  </a:lnTo>
                  <a:lnTo>
                    <a:pt x="88" y="141"/>
                  </a:lnTo>
                  <a:lnTo>
                    <a:pt x="87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60" y="158"/>
                  </a:lnTo>
                  <a:lnTo>
                    <a:pt x="53" y="173"/>
                  </a:lnTo>
                  <a:lnTo>
                    <a:pt x="53" y="118"/>
                  </a:lnTo>
                  <a:lnTo>
                    <a:pt x="56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7" y="103"/>
                  </a:lnTo>
                  <a:lnTo>
                    <a:pt x="92" y="92"/>
                  </a:lnTo>
                  <a:lnTo>
                    <a:pt x="95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3" y="115"/>
                  </a:lnTo>
                  <a:lnTo>
                    <a:pt x="53" y="48"/>
                  </a:lnTo>
                  <a:lnTo>
                    <a:pt x="56" y="48"/>
                  </a:lnTo>
                  <a:lnTo>
                    <a:pt x="61" y="48"/>
                  </a:lnTo>
                  <a:lnTo>
                    <a:pt x="68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3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4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7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9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3" y="10"/>
                  </a:lnTo>
                  <a:lnTo>
                    <a:pt x="6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6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4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6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3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" name="Freeform 21"/>
            <p:cNvSpPr>
              <a:spLocks/>
            </p:cNvSpPr>
            <p:nvPr/>
          </p:nvSpPr>
          <p:spPr bwMode="gray">
            <a:xfrm>
              <a:off x="2273" y="187"/>
              <a:ext cx="175" cy="402"/>
            </a:xfrm>
            <a:custGeom>
              <a:avLst/>
              <a:gdLst>
                <a:gd name="T0" fmla="*/ 93 w 175"/>
                <a:gd name="T1" fmla="*/ 309 h 402"/>
                <a:gd name="T2" fmla="*/ 101 w 175"/>
                <a:gd name="T3" fmla="*/ 309 h 402"/>
                <a:gd name="T4" fmla="*/ 118 w 175"/>
                <a:gd name="T5" fmla="*/ 304 h 402"/>
                <a:gd name="T6" fmla="*/ 138 w 175"/>
                <a:gd name="T7" fmla="*/ 292 h 402"/>
                <a:gd name="T8" fmla="*/ 152 w 175"/>
                <a:gd name="T9" fmla="*/ 266 h 402"/>
                <a:gd name="T10" fmla="*/ 152 w 175"/>
                <a:gd name="T11" fmla="*/ 247 h 402"/>
                <a:gd name="T12" fmla="*/ 138 w 175"/>
                <a:gd name="T13" fmla="*/ 250 h 402"/>
                <a:gd name="T14" fmla="*/ 120 w 175"/>
                <a:gd name="T15" fmla="*/ 259 h 402"/>
                <a:gd name="T16" fmla="*/ 99 w 175"/>
                <a:gd name="T17" fmla="*/ 285 h 402"/>
                <a:gd name="T18" fmla="*/ 93 w 175"/>
                <a:gd name="T19" fmla="*/ 207 h 402"/>
                <a:gd name="T20" fmla="*/ 102 w 175"/>
                <a:gd name="T21" fmla="*/ 205 h 402"/>
                <a:gd name="T22" fmla="*/ 122 w 175"/>
                <a:gd name="T23" fmla="*/ 200 h 402"/>
                <a:gd name="T24" fmla="*/ 147 w 175"/>
                <a:gd name="T25" fmla="*/ 185 h 402"/>
                <a:gd name="T26" fmla="*/ 163 w 175"/>
                <a:gd name="T27" fmla="*/ 155 h 402"/>
                <a:gd name="T28" fmla="*/ 163 w 175"/>
                <a:gd name="T29" fmla="*/ 134 h 402"/>
                <a:gd name="T30" fmla="*/ 149 w 175"/>
                <a:gd name="T31" fmla="*/ 135 h 402"/>
                <a:gd name="T32" fmla="*/ 129 w 175"/>
                <a:gd name="T33" fmla="*/ 142 h 402"/>
                <a:gd name="T34" fmla="*/ 107 w 175"/>
                <a:gd name="T35" fmla="*/ 162 h 402"/>
                <a:gd name="T36" fmla="*/ 93 w 175"/>
                <a:gd name="T37" fmla="*/ 201 h 402"/>
                <a:gd name="T38" fmla="*/ 95 w 175"/>
                <a:gd name="T39" fmla="*/ 83 h 402"/>
                <a:gd name="T40" fmla="*/ 110 w 175"/>
                <a:gd name="T41" fmla="*/ 81 h 402"/>
                <a:gd name="T42" fmla="*/ 134 w 175"/>
                <a:gd name="T43" fmla="*/ 73 h 402"/>
                <a:gd name="T44" fmla="*/ 157 w 175"/>
                <a:gd name="T45" fmla="*/ 54 h 402"/>
                <a:gd name="T46" fmla="*/ 174 w 175"/>
                <a:gd name="T47" fmla="*/ 23 h 402"/>
                <a:gd name="T48" fmla="*/ 174 w 175"/>
                <a:gd name="T49" fmla="*/ 0 h 402"/>
                <a:gd name="T50" fmla="*/ 157 w 175"/>
                <a:gd name="T51" fmla="*/ 2 h 402"/>
                <a:gd name="T52" fmla="*/ 133 w 175"/>
                <a:gd name="T53" fmla="*/ 10 h 402"/>
                <a:gd name="T54" fmla="*/ 107 w 175"/>
                <a:gd name="T55" fmla="*/ 33 h 402"/>
                <a:gd name="T56" fmla="*/ 87 w 175"/>
                <a:gd name="T57" fmla="*/ 77 h 402"/>
                <a:gd name="T58" fmla="*/ 85 w 175"/>
                <a:gd name="T59" fmla="*/ 68 h 402"/>
                <a:gd name="T60" fmla="*/ 75 w 175"/>
                <a:gd name="T61" fmla="*/ 46 h 402"/>
                <a:gd name="T62" fmla="*/ 55 w 175"/>
                <a:gd name="T63" fmla="*/ 21 h 402"/>
                <a:gd name="T64" fmla="*/ 22 w 175"/>
                <a:gd name="T65" fmla="*/ 3 h 402"/>
                <a:gd name="T66" fmla="*/ 1 w 175"/>
                <a:gd name="T67" fmla="*/ 3 h 402"/>
                <a:gd name="T68" fmla="*/ 4 w 175"/>
                <a:gd name="T69" fmla="*/ 18 h 402"/>
                <a:gd name="T70" fmla="*/ 12 w 175"/>
                <a:gd name="T71" fmla="*/ 42 h 402"/>
                <a:gd name="T72" fmla="*/ 31 w 175"/>
                <a:gd name="T73" fmla="*/ 65 h 402"/>
                <a:gd name="T74" fmla="*/ 62 w 175"/>
                <a:gd name="T75" fmla="*/ 81 h 402"/>
                <a:gd name="T76" fmla="*/ 82 w 175"/>
                <a:gd name="T77" fmla="*/ 238 h 402"/>
                <a:gd name="T78" fmla="*/ 80 w 175"/>
                <a:gd name="T79" fmla="*/ 228 h 402"/>
                <a:gd name="T80" fmla="*/ 72 w 175"/>
                <a:gd name="T81" fmla="*/ 207 h 402"/>
                <a:gd name="T82" fmla="*/ 55 w 175"/>
                <a:gd name="T83" fmla="*/ 185 h 402"/>
                <a:gd name="T84" fmla="*/ 21 w 175"/>
                <a:gd name="T85" fmla="*/ 176 h 402"/>
                <a:gd name="T86" fmla="*/ 22 w 175"/>
                <a:gd name="T87" fmla="*/ 185 h 402"/>
                <a:gd name="T88" fmla="*/ 28 w 175"/>
                <a:gd name="T89" fmla="*/ 205 h 402"/>
                <a:gd name="T90" fmla="*/ 41 w 175"/>
                <a:gd name="T91" fmla="*/ 230 h 402"/>
                <a:gd name="T92" fmla="*/ 66 w 175"/>
                <a:gd name="T93" fmla="*/ 246 h 402"/>
                <a:gd name="T94" fmla="*/ 82 w 175"/>
                <a:gd name="T95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5" h="402">
                  <a:moveTo>
                    <a:pt x="93" y="402"/>
                  </a:moveTo>
                  <a:lnTo>
                    <a:pt x="93" y="309"/>
                  </a:lnTo>
                  <a:lnTo>
                    <a:pt x="95" y="309"/>
                  </a:lnTo>
                  <a:lnTo>
                    <a:pt x="101" y="309"/>
                  </a:lnTo>
                  <a:lnTo>
                    <a:pt x="109" y="308"/>
                  </a:lnTo>
                  <a:lnTo>
                    <a:pt x="118" y="304"/>
                  </a:lnTo>
                  <a:lnTo>
                    <a:pt x="129" y="298"/>
                  </a:lnTo>
                  <a:lnTo>
                    <a:pt x="138" y="292"/>
                  </a:lnTo>
                  <a:lnTo>
                    <a:pt x="147" y="281"/>
                  </a:lnTo>
                  <a:lnTo>
                    <a:pt x="152" y="266"/>
                  </a:lnTo>
                  <a:lnTo>
                    <a:pt x="155" y="247"/>
                  </a:lnTo>
                  <a:lnTo>
                    <a:pt x="152" y="247"/>
                  </a:lnTo>
                  <a:lnTo>
                    <a:pt x="147" y="249"/>
                  </a:lnTo>
                  <a:lnTo>
                    <a:pt x="138" y="250"/>
                  </a:lnTo>
                  <a:lnTo>
                    <a:pt x="129" y="253"/>
                  </a:lnTo>
                  <a:lnTo>
                    <a:pt x="120" y="259"/>
                  </a:lnTo>
                  <a:lnTo>
                    <a:pt x="109" y="270"/>
                  </a:lnTo>
                  <a:lnTo>
                    <a:pt x="99" y="285"/>
                  </a:lnTo>
                  <a:lnTo>
                    <a:pt x="93" y="304"/>
                  </a:lnTo>
                  <a:lnTo>
                    <a:pt x="93" y="207"/>
                  </a:lnTo>
                  <a:lnTo>
                    <a:pt x="95" y="207"/>
                  </a:lnTo>
                  <a:lnTo>
                    <a:pt x="102" y="205"/>
                  </a:lnTo>
                  <a:lnTo>
                    <a:pt x="111" y="204"/>
                  </a:lnTo>
                  <a:lnTo>
                    <a:pt x="122" y="200"/>
                  </a:lnTo>
                  <a:lnTo>
                    <a:pt x="134" y="195"/>
                  </a:lnTo>
                  <a:lnTo>
                    <a:pt x="147" y="185"/>
                  </a:lnTo>
                  <a:lnTo>
                    <a:pt x="156" y="173"/>
                  </a:lnTo>
                  <a:lnTo>
                    <a:pt x="163" y="155"/>
                  </a:lnTo>
                  <a:lnTo>
                    <a:pt x="165" y="134"/>
                  </a:lnTo>
                  <a:lnTo>
                    <a:pt x="163" y="134"/>
                  </a:lnTo>
                  <a:lnTo>
                    <a:pt x="157" y="134"/>
                  </a:lnTo>
                  <a:lnTo>
                    <a:pt x="149" y="135"/>
                  </a:lnTo>
                  <a:lnTo>
                    <a:pt x="140" y="137"/>
                  </a:lnTo>
                  <a:lnTo>
                    <a:pt x="129" y="142"/>
                  </a:lnTo>
                  <a:lnTo>
                    <a:pt x="118" y="150"/>
                  </a:lnTo>
                  <a:lnTo>
                    <a:pt x="107" y="162"/>
                  </a:lnTo>
                  <a:lnTo>
                    <a:pt x="99" y="178"/>
                  </a:lnTo>
                  <a:lnTo>
                    <a:pt x="93" y="201"/>
                  </a:lnTo>
                  <a:lnTo>
                    <a:pt x="93" y="83"/>
                  </a:lnTo>
                  <a:lnTo>
                    <a:pt x="95" y="83"/>
                  </a:lnTo>
                  <a:lnTo>
                    <a:pt x="101" y="83"/>
                  </a:lnTo>
                  <a:lnTo>
                    <a:pt x="110" y="81"/>
                  </a:lnTo>
                  <a:lnTo>
                    <a:pt x="122" y="77"/>
                  </a:lnTo>
                  <a:lnTo>
                    <a:pt x="134" y="73"/>
                  </a:lnTo>
                  <a:lnTo>
                    <a:pt x="147" y="65"/>
                  </a:lnTo>
                  <a:lnTo>
                    <a:pt x="157" y="54"/>
                  </a:lnTo>
                  <a:lnTo>
                    <a:pt x="167" y="41"/>
                  </a:lnTo>
                  <a:lnTo>
                    <a:pt x="174" y="23"/>
                  </a:lnTo>
                  <a:lnTo>
                    <a:pt x="175" y="0"/>
                  </a:lnTo>
                  <a:lnTo>
                    <a:pt x="174" y="0"/>
                  </a:lnTo>
                  <a:lnTo>
                    <a:pt x="167" y="0"/>
                  </a:lnTo>
                  <a:lnTo>
                    <a:pt x="157" y="2"/>
                  </a:lnTo>
                  <a:lnTo>
                    <a:pt x="145" y="4"/>
                  </a:lnTo>
                  <a:lnTo>
                    <a:pt x="133" y="10"/>
                  </a:lnTo>
                  <a:lnTo>
                    <a:pt x="120" y="19"/>
                  </a:lnTo>
                  <a:lnTo>
                    <a:pt x="107" y="33"/>
                  </a:lnTo>
                  <a:lnTo>
                    <a:pt x="97" y="52"/>
                  </a:lnTo>
                  <a:lnTo>
                    <a:pt x="87" y="77"/>
                  </a:lnTo>
                  <a:lnTo>
                    <a:pt x="87" y="75"/>
                  </a:lnTo>
                  <a:lnTo>
                    <a:pt x="85" y="68"/>
                  </a:lnTo>
                  <a:lnTo>
                    <a:pt x="80" y="58"/>
                  </a:lnTo>
                  <a:lnTo>
                    <a:pt x="75" y="46"/>
                  </a:lnTo>
                  <a:lnTo>
                    <a:pt x="66" y="33"/>
                  </a:lnTo>
                  <a:lnTo>
                    <a:pt x="55" y="21"/>
                  </a:lnTo>
                  <a:lnTo>
                    <a:pt x="40" y="10"/>
                  </a:lnTo>
                  <a:lnTo>
                    <a:pt x="22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1" y="10"/>
                  </a:lnTo>
                  <a:lnTo>
                    <a:pt x="4" y="18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0" y="54"/>
                  </a:lnTo>
                  <a:lnTo>
                    <a:pt x="31" y="65"/>
                  </a:lnTo>
                  <a:lnTo>
                    <a:pt x="44" y="75"/>
                  </a:lnTo>
                  <a:lnTo>
                    <a:pt x="62" y="81"/>
                  </a:lnTo>
                  <a:lnTo>
                    <a:pt x="82" y="83"/>
                  </a:lnTo>
                  <a:lnTo>
                    <a:pt x="82" y="238"/>
                  </a:lnTo>
                  <a:lnTo>
                    <a:pt x="82" y="235"/>
                  </a:lnTo>
                  <a:lnTo>
                    <a:pt x="80" y="228"/>
                  </a:lnTo>
                  <a:lnTo>
                    <a:pt x="78" y="217"/>
                  </a:lnTo>
                  <a:lnTo>
                    <a:pt x="72" y="207"/>
                  </a:lnTo>
                  <a:lnTo>
                    <a:pt x="66" y="196"/>
                  </a:lnTo>
                  <a:lnTo>
                    <a:pt x="55" y="185"/>
                  </a:lnTo>
                  <a:lnTo>
                    <a:pt x="40" y="178"/>
                  </a:lnTo>
                  <a:lnTo>
                    <a:pt x="21" y="176"/>
                  </a:lnTo>
                  <a:lnTo>
                    <a:pt x="21" y="178"/>
                  </a:lnTo>
                  <a:lnTo>
                    <a:pt x="22" y="185"/>
                  </a:lnTo>
                  <a:lnTo>
                    <a:pt x="24" y="195"/>
                  </a:lnTo>
                  <a:lnTo>
                    <a:pt x="28" y="205"/>
                  </a:lnTo>
                  <a:lnTo>
                    <a:pt x="33" y="217"/>
                  </a:lnTo>
                  <a:lnTo>
                    <a:pt x="41" y="230"/>
                  </a:lnTo>
                  <a:lnTo>
                    <a:pt x="52" y="239"/>
                  </a:lnTo>
                  <a:lnTo>
                    <a:pt x="66" y="246"/>
                  </a:lnTo>
                  <a:lnTo>
                    <a:pt x="82" y="247"/>
                  </a:lnTo>
                  <a:lnTo>
                    <a:pt x="82" y="402"/>
                  </a:lnTo>
                  <a:lnTo>
                    <a:pt x="93" y="40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6" name="Freeform 22"/>
            <p:cNvSpPr>
              <a:spLocks/>
            </p:cNvSpPr>
            <p:nvPr/>
          </p:nvSpPr>
          <p:spPr bwMode="gray">
            <a:xfrm>
              <a:off x="2161" y="216"/>
              <a:ext cx="97" cy="373"/>
            </a:xfrm>
            <a:custGeom>
              <a:avLst/>
              <a:gdLst>
                <a:gd name="T0" fmla="*/ 52 w 97"/>
                <a:gd name="T1" fmla="*/ 237 h 373"/>
                <a:gd name="T2" fmla="*/ 59 w 97"/>
                <a:gd name="T3" fmla="*/ 237 h 373"/>
                <a:gd name="T4" fmla="*/ 74 w 97"/>
                <a:gd name="T5" fmla="*/ 232 h 373"/>
                <a:gd name="T6" fmla="*/ 90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1 w 97"/>
                <a:gd name="T13" fmla="*/ 197 h 373"/>
                <a:gd name="T14" fmla="*/ 56 w 97"/>
                <a:gd name="T15" fmla="*/ 215 h 373"/>
                <a:gd name="T16" fmla="*/ 52 w 97"/>
                <a:gd name="T17" fmla="*/ 147 h 373"/>
                <a:gd name="T18" fmla="*/ 59 w 97"/>
                <a:gd name="T19" fmla="*/ 147 h 373"/>
                <a:gd name="T20" fmla="*/ 74 w 97"/>
                <a:gd name="T21" fmla="*/ 141 h 373"/>
                <a:gd name="T22" fmla="*/ 90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1 w 97"/>
                <a:gd name="T29" fmla="*/ 109 h 373"/>
                <a:gd name="T30" fmla="*/ 56 w 97"/>
                <a:gd name="T31" fmla="*/ 126 h 373"/>
                <a:gd name="T32" fmla="*/ 52 w 97"/>
                <a:gd name="T33" fmla="*/ 46 h 373"/>
                <a:gd name="T34" fmla="*/ 51 w 97"/>
                <a:gd name="T35" fmla="*/ 37 h 373"/>
                <a:gd name="T36" fmla="*/ 45 w 97"/>
                <a:gd name="T37" fmla="*/ 23 h 373"/>
                <a:gd name="T38" fmla="*/ 32 w 97"/>
                <a:gd name="T39" fmla="*/ 6 h 373"/>
                <a:gd name="T40" fmla="*/ 6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3 w 97"/>
                <a:gd name="T47" fmla="*/ 43 h 373"/>
                <a:gd name="T48" fmla="*/ 45 w 97"/>
                <a:gd name="T49" fmla="*/ 113 h 373"/>
                <a:gd name="T50" fmla="*/ 45 w 97"/>
                <a:gd name="T51" fmla="*/ 106 h 373"/>
                <a:gd name="T52" fmla="*/ 40 w 97"/>
                <a:gd name="T53" fmla="*/ 90 h 373"/>
                <a:gd name="T54" fmla="*/ 27 w 97"/>
                <a:gd name="T55" fmla="*/ 75 h 373"/>
                <a:gd name="T56" fmla="*/ 1 w 97"/>
                <a:gd name="T57" fmla="*/ 67 h 373"/>
                <a:gd name="T58" fmla="*/ 0 w 97"/>
                <a:gd name="T59" fmla="*/ 75 h 373"/>
                <a:gd name="T60" fmla="*/ 2 w 97"/>
                <a:gd name="T61" fmla="*/ 91 h 373"/>
                <a:gd name="T62" fmla="*/ 14 w 97"/>
                <a:gd name="T63" fmla="*/ 109 h 373"/>
                <a:gd name="T64" fmla="*/ 45 w 97"/>
                <a:gd name="T65" fmla="*/ 118 h 373"/>
                <a:gd name="T66" fmla="*/ 45 w 97"/>
                <a:gd name="T67" fmla="*/ 207 h 373"/>
                <a:gd name="T68" fmla="*/ 43 w 97"/>
                <a:gd name="T69" fmla="*/ 195 h 373"/>
                <a:gd name="T70" fmla="*/ 33 w 97"/>
                <a:gd name="T71" fmla="*/ 182 h 373"/>
                <a:gd name="T72" fmla="*/ 12 w 97"/>
                <a:gd name="T73" fmla="*/ 175 h 373"/>
                <a:gd name="T74" fmla="*/ 10 w 97"/>
                <a:gd name="T75" fmla="*/ 182 h 373"/>
                <a:gd name="T76" fmla="*/ 13 w 97"/>
                <a:gd name="T77" fmla="*/ 197 h 373"/>
                <a:gd name="T78" fmla="*/ 29 w 97"/>
                <a:gd name="T79" fmla="*/ 211 h 373"/>
                <a:gd name="T80" fmla="*/ 45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2" y="373"/>
                  </a:moveTo>
                  <a:lnTo>
                    <a:pt x="52" y="237"/>
                  </a:lnTo>
                  <a:lnTo>
                    <a:pt x="54" y="237"/>
                  </a:lnTo>
                  <a:lnTo>
                    <a:pt x="59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0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4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1" y="197"/>
                  </a:lnTo>
                  <a:lnTo>
                    <a:pt x="63" y="205"/>
                  </a:lnTo>
                  <a:lnTo>
                    <a:pt x="56" y="215"/>
                  </a:lnTo>
                  <a:lnTo>
                    <a:pt x="52" y="232"/>
                  </a:lnTo>
                  <a:lnTo>
                    <a:pt x="52" y="147"/>
                  </a:lnTo>
                  <a:lnTo>
                    <a:pt x="54" y="147"/>
                  </a:lnTo>
                  <a:lnTo>
                    <a:pt x="59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0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4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1" y="109"/>
                  </a:lnTo>
                  <a:lnTo>
                    <a:pt x="63" y="116"/>
                  </a:lnTo>
                  <a:lnTo>
                    <a:pt x="56" y="126"/>
                  </a:lnTo>
                  <a:lnTo>
                    <a:pt x="52" y="141"/>
                  </a:lnTo>
                  <a:lnTo>
                    <a:pt x="52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5" y="23"/>
                  </a:lnTo>
                  <a:lnTo>
                    <a:pt x="40" y="15"/>
                  </a:lnTo>
                  <a:lnTo>
                    <a:pt x="32" y="6"/>
                  </a:lnTo>
                  <a:lnTo>
                    <a:pt x="21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9"/>
                  </a:lnTo>
                  <a:lnTo>
                    <a:pt x="12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3" y="43"/>
                  </a:lnTo>
                  <a:lnTo>
                    <a:pt x="45" y="46"/>
                  </a:lnTo>
                  <a:lnTo>
                    <a:pt x="45" y="113"/>
                  </a:lnTo>
                  <a:lnTo>
                    <a:pt x="45" y="112"/>
                  </a:lnTo>
                  <a:lnTo>
                    <a:pt x="45" y="106"/>
                  </a:lnTo>
                  <a:lnTo>
                    <a:pt x="44" y="98"/>
                  </a:lnTo>
                  <a:lnTo>
                    <a:pt x="40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1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6" y="100"/>
                  </a:lnTo>
                  <a:lnTo>
                    <a:pt x="14" y="109"/>
                  </a:lnTo>
                  <a:lnTo>
                    <a:pt x="28" y="114"/>
                  </a:lnTo>
                  <a:lnTo>
                    <a:pt x="45" y="118"/>
                  </a:lnTo>
                  <a:lnTo>
                    <a:pt x="45" y="209"/>
                  </a:lnTo>
                  <a:lnTo>
                    <a:pt x="45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40" y="188"/>
                  </a:lnTo>
                  <a:lnTo>
                    <a:pt x="33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0" y="182"/>
                  </a:lnTo>
                  <a:lnTo>
                    <a:pt x="10" y="188"/>
                  </a:lnTo>
                  <a:lnTo>
                    <a:pt x="13" y="197"/>
                  </a:lnTo>
                  <a:lnTo>
                    <a:pt x="20" y="205"/>
                  </a:lnTo>
                  <a:lnTo>
                    <a:pt x="29" y="211"/>
                  </a:lnTo>
                  <a:lnTo>
                    <a:pt x="45" y="215"/>
                  </a:lnTo>
                  <a:lnTo>
                    <a:pt x="45" y="373"/>
                  </a:lnTo>
                  <a:lnTo>
                    <a:pt x="52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7" name="Freeform 23"/>
            <p:cNvSpPr>
              <a:spLocks/>
            </p:cNvSpPr>
            <p:nvPr/>
          </p:nvSpPr>
          <p:spPr bwMode="gray">
            <a:xfrm>
              <a:off x="2708" y="216"/>
              <a:ext cx="97" cy="373"/>
            </a:xfrm>
            <a:custGeom>
              <a:avLst/>
              <a:gdLst>
                <a:gd name="T0" fmla="*/ 51 w 97"/>
                <a:gd name="T1" fmla="*/ 237 h 373"/>
                <a:gd name="T2" fmla="*/ 60 w 97"/>
                <a:gd name="T3" fmla="*/ 237 h 373"/>
                <a:gd name="T4" fmla="*/ 74 w 97"/>
                <a:gd name="T5" fmla="*/ 232 h 373"/>
                <a:gd name="T6" fmla="*/ 91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2 w 97"/>
                <a:gd name="T13" fmla="*/ 197 h 373"/>
                <a:gd name="T14" fmla="*/ 55 w 97"/>
                <a:gd name="T15" fmla="*/ 215 h 373"/>
                <a:gd name="T16" fmla="*/ 51 w 97"/>
                <a:gd name="T17" fmla="*/ 147 h 373"/>
                <a:gd name="T18" fmla="*/ 60 w 97"/>
                <a:gd name="T19" fmla="*/ 147 h 373"/>
                <a:gd name="T20" fmla="*/ 74 w 97"/>
                <a:gd name="T21" fmla="*/ 141 h 373"/>
                <a:gd name="T22" fmla="*/ 91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2 w 97"/>
                <a:gd name="T29" fmla="*/ 109 h 373"/>
                <a:gd name="T30" fmla="*/ 55 w 97"/>
                <a:gd name="T31" fmla="*/ 126 h 373"/>
                <a:gd name="T32" fmla="*/ 51 w 97"/>
                <a:gd name="T33" fmla="*/ 46 h 373"/>
                <a:gd name="T34" fmla="*/ 51 w 97"/>
                <a:gd name="T35" fmla="*/ 37 h 373"/>
                <a:gd name="T36" fmla="*/ 46 w 97"/>
                <a:gd name="T37" fmla="*/ 23 h 373"/>
                <a:gd name="T38" fmla="*/ 33 w 97"/>
                <a:gd name="T39" fmla="*/ 6 h 373"/>
                <a:gd name="T40" fmla="*/ 7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4 w 97"/>
                <a:gd name="T47" fmla="*/ 43 h 373"/>
                <a:gd name="T48" fmla="*/ 46 w 97"/>
                <a:gd name="T49" fmla="*/ 113 h 373"/>
                <a:gd name="T50" fmla="*/ 46 w 97"/>
                <a:gd name="T51" fmla="*/ 106 h 373"/>
                <a:gd name="T52" fmla="*/ 41 w 97"/>
                <a:gd name="T53" fmla="*/ 90 h 373"/>
                <a:gd name="T54" fmla="*/ 27 w 97"/>
                <a:gd name="T55" fmla="*/ 75 h 373"/>
                <a:gd name="T56" fmla="*/ 0 w 97"/>
                <a:gd name="T57" fmla="*/ 67 h 373"/>
                <a:gd name="T58" fmla="*/ 0 w 97"/>
                <a:gd name="T59" fmla="*/ 75 h 373"/>
                <a:gd name="T60" fmla="*/ 3 w 97"/>
                <a:gd name="T61" fmla="*/ 91 h 373"/>
                <a:gd name="T62" fmla="*/ 15 w 97"/>
                <a:gd name="T63" fmla="*/ 109 h 373"/>
                <a:gd name="T64" fmla="*/ 46 w 97"/>
                <a:gd name="T65" fmla="*/ 118 h 373"/>
                <a:gd name="T66" fmla="*/ 46 w 97"/>
                <a:gd name="T67" fmla="*/ 207 h 373"/>
                <a:gd name="T68" fmla="*/ 43 w 97"/>
                <a:gd name="T69" fmla="*/ 195 h 373"/>
                <a:gd name="T70" fmla="*/ 34 w 97"/>
                <a:gd name="T71" fmla="*/ 182 h 373"/>
                <a:gd name="T72" fmla="*/ 12 w 97"/>
                <a:gd name="T73" fmla="*/ 175 h 373"/>
                <a:gd name="T74" fmla="*/ 11 w 97"/>
                <a:gd name="T75" fmla="*/ 182 h 373"/>
                <a:gd name="T76" fmla="*/ 14 w 97"/>
                <a:gd name="T77" fmla="*/ 197 h 373"/>
                <a:gd name="T78" fmla="*/ 30 w 97"/>
                <a:gd name="T79" fmla="*/ 211 h 373"/>
                <a:gd name="T80" fmla="*/ 46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1" y="373"/>
                  </a:moveTo>
                  <a:lnTo>
                    <a:pt x="51" y="237"/>
                  </a:lnTo>
                  <a:lnTo>
                    <a:pt x="54" y="237"/>
                  </a:lnTo>
                  <a:lnTo>
                    <a:pt x="60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1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5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2" y="197"/>
                  </a:lnTo>
                  <a:lnTo>
                    <a:pt x="64" y="205"/>
                  </a:lnTo>
                  <a:lnTo>
                    <a:pt x="55" y="215"/>
                  </a:lnTo>
                  <a:lnTo>
                    <a:pt x="51" y="232"/>
                  </a:lnTo>
                  <a:lnTo>
                    <a:pt x="51" y="147"/>
                  </a:lnTo>
                  <a:lnTo>
                    <a:pt x="54" y="147"/>
                  </a:lnTo>
                  <a:lnTo>
                    <a:pt x="60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1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5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2" y="109"/>
                  </a:lnTo>
                  <a:lnTo>
                    <a:pt x="64" y="116"/>
                  </a:lnTo>
                  <a:lnTo>
                    <a:pt x="55" y="126"/>
                  </a:lnTo>
                  <a:lnTo>
                    <a:pt x="51" y="141"/>
                  </a:lnTo>
                  <a:lnTo>
                    <a:pt x="51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6" y="23"/>
                  </a:lnTo>
                  <a:lnTo>
                    <a:pt x="41" y="15"/>
                  </a:lnTo>
                  <a:lnTo>
                    <a:pt x="33" y="6"/>
                  </a:lnTo>
                  <a:lnTo>
                    <a:pt x="22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8" y="9"/>
                  </a:lnTo>
                  <a:lnTo>
                    <a:pt x="11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4" y="43"/>
                  </a:lnTo>
                  <a:lnTo>
                    <a:pt x="46" y="46"/>
                  </a:lnTo>
                  <a:lnTo>
                    <a:pt x="46" y="113"/>
                  </a:lnTo>
                  <a:lnTo>
                    <a:pt x="46" y="112"/>
                  </a:lnTo>
                  <a:lnTo>
                    <a:pt x="46" y="106"/>
                  </a:lnTo>
                  <a:lnTo>
                    <a:pt x="43" y="98"/>
                  </a:lnTo>
                  <a:lnTo>
                    <a:pt x="41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3" y="91"/>
                  </a:lnTo>
                  <a:lnTo>
                    <a:pt x="7" y="100"/>
                  </a:lnTo>
                  <a:lnTo>
                    <a:pt x="15" y="109"/>
                  </a:lnTo>
                  <a:lnTo>
                    <a:pt x="28" y="114"/>
                  </a:lnTo>
                  <a:lnTo>
                    <a:pt x="46" y="118"/>
                  </a:lnTo>
                  <a:lnTo>
                    <a:pt x="46" y="209"/>
                  </a:lnTo>
                  <a:lnTo>
                    <a:pt x="46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39" y="188"/>
                  </a:lnTo>
                  <a:lnTo>
                    <a:pt x="34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1" y="182"/>
                  </a:lnTo>
                  <a:lnTo>
                    <a:pt x="11" y="188"/>
                  </a:lnTo>
                  <a:lnTo>
                    <a:pt x="14" y="197"/>
                  </a:lnTo>
                  <a:lnTo>
                    <a:pt x="19" y="205"/>
                  </a:lnTo>
                  <a:lnTo>
                    <a:pt x="30" y="211"/>
                  </a:lnTo>
                  <a:lnTo>
                    <a:pt x="46" y="215"/>
                  </a:lnTo>
                  <a:lnTo>
                    <a:pt x="46" y="373"/>
                  </a:lnTo>
                  <a:lnTo>
                    <a:pt x="51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49" name="Freeform 25"/>
          <p:cNvSpPr>
            <a:spLocks/>
          </p:cNvSpPr>
          <p:nvPr/>
        </p:nvSpPr>
        <p:spPr bwMode="gray">
          <a:xfrm>
            <a:off x="127003" y="6446843"/>
            <a:ext cx="11961284" cy="314325"/>
          </a:xfrm>
          <a:custGeom>
            <a:avLst/>
            <a:gdLst>
              <a:gd name="T0" fmla="*/ 4 w 5651"/>
              <a:gd name="T1" fmla="*/ 198 h 198"/>
              <a:gd name="T2" fmla="*/ 5651 w 5651"/>
              <a:gd name="T3" fmla="*/ 198 h 198"/>
              <a:gd name="T4" fmla="*/ 5646 w 5651"/>
              <a:gd name="T5" fmla="*/ 94 h 198"/>
              <a:gd name="T6" fmla="*/ 1491 w 5651"/>
              <a:gd name="T7" fmla="*/ 94 h 198"/>
              <a:gd name="T8" fmla="*/ 1343 w 5651"/>
              <a:gd name="T9" fmla="*/ 2 h 198"/>
              <a:gd name="T10" fmla="*/ 0 w 5651"/>
              <a:gd name="T11" fmla="*/ 0 h 198"/>
              <a:gd name="T12" fmla="*/ 4 w 5651"/>
              <a:gd name="T13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1" h="198">
                <a:moveTo>
                  <a:pt x="4" y="198"/>
                </a:moveTo>
                <a:lnTo>
                  <a:pt x="5651" y="198"/>
                </a:lnTo>
                <a:lnTo>
                  <a:pt x="5646" y="94"/>
                </a:lnTo>
                <a:lnTo>
                  <a:pt x="1491" y="94"/>
                </a:lnTo>
                <a:lnTo>
                  <a:pt x="1343" y="2"/>
                </a:lnTo>
                <a:lnTo>
                  <a:pt x="0" y="0"/>
                </a:lnTo>
                <a:lnTo>
                  <a:pt x="4" y="1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0" name="Freeform 26"/>
          <p:cNvSpPr>
            <a:spLocks/>
          </p:cNvSpPr>
          <p:nvPr/>
        </p:nvSpPr>
        <p:spPr bwMode="gray">
          <a:xfrm>
            <a:off x="127004" y="6491288"/>
            <a:ext cx="11967633" cy="279400"/>
          </a:xfrm>
          <a:custGeom>
            <a:avLst/>
            <a:gdLst>
              <a:gd name="T0" fmla="*/ 0 w 5650"/>
              <a:gd name="T1" fmla="*/ 176 h 176"/>
              <a:gd name="T2" fmla="*/ 5650 w 5650"/>
              <a:gd name="T3" fmla="*/ 169 h 176"/>
              <a:gd name="T4" fmla="*/ 5646 w 5650"/>
              <a:gd name="T5" fmla="*/ 95 h 176"/>
              <a:gd name="T6" fmla="*/ 1478 w 5650"/>
              <a:gd name="T7" fmla="*/ 95 h 176"/>
              <a:gd name="T8" fmla="*/ 1317 w 5650"/>
              <a:gd name="T9" fmla="*/ 3 h 176"/>
              <a:gd name="T10" fmla="*/ 0 w 5650"/>
              <a:gd name="T11" fmla="*/ 0 h 176"/>
              <a:gd name="T12" fmla="*/ 0 w 5650"/>
              <a:gd name="T13" fmla="*/ 17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0" h="176">
                <a:moveTo>
                  <a:pt x="0" y="176"/>
                </a:moveTo>
                <a:lnTo>
                  <a:pt x="5650" y="169"/>
                </a:lnTo>
                <a:lnTo>
                  <a:pt x="5646" y="95"/>
                </a:lnTo>
                <a:lnTo>
                  <a:pt x="1478" y="95"/>
                </a:lnTo>
                <a:lnTo>
                  <a:pt x="1317" y="3"/>
                </a:lnTo>
                <a:lnTo>
                  <a:pt x="0" y="0"/>
                </a:lnTo>
                <a:lnTo>
                  <a:pt x="0" y="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1" name="Freeform 27" descr="Dark upward diagonal"/>
          <p:cNvSpPr>
            <a:spLocks/>
          </p:cNvSpPr>
          <p:nvPr/>
        </p:nvSpPr>
        <p:spPr bwMode="gray">
          <a:xfrm>
            <a:off x="122770" y="98425"/>
            <a:ext cx="11942233" cy="179388"/>
          </a:xfrm>
          <a:custGeom>
            <a:avLst/>
            <a:gdLst>
              <a:gd name="T0" fmla="*/ 0 w 5639"/>
              <a:gd name="T1" fmla="*/ 0 h 113"/>
              <a:gd name="T2" fmla="*/ 5582 w 5639"/>
              <a:gd name="T3" fmla="*/ 0 h 113"/>
              <a:gd name="T4" fmla="*/ 5639 w 5639"/>
              <a:gd name="T5" fmla="*/ 45 h 113"/>
              <a:gd name="T6" fmla="*/ 5636 w 5639"/>
              <a:gd name="T7" fmla="*/ 113 h 113"/>
              <a:gd name="T8" fmla="*/ 0 w 5639"/>
              <a:gd name="T9" fmla="*/ 113 h 113"/>
              <a:gd name="T10" fmla="*/ 0 w 5639"/>
              <a:gd name="T11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39" h="113">
                <a:moveTo>
                  <a:pt x="0" y="0"/>
                </a:moveTo>
                <a:lnTo>
                  <a:pt x="5582" y="0"/>
                </a:lnTo>
                <a:cubicBezTo>
                  <a:pt x="5630" y="3"/>
                  <a:pt x="5639" y="45"/>
                  <a:pt x="5639" y="45"/>
                </a:cubicBezTo>
                <a:lnTo>
                  <a:pt x="5636" y="113"/>
                </a:lnTo>
                <a:lnTo>
                  <a:pt x="0" y="113"/>
                </a:lnTo>
                <a:lnTo>
                  <a:pt x="0" y="0"/>
                </a:ln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2" name="Freeform 28"/>
          <p:cNvSpPr>
            <a:spLocks/>
          </p:cNvSpPr>
          <p:nvPr/>
        </p:nvSpPr>
        <p:spPr bwMode="gray">
          <a:xfrm>
            <a:off x="122768" y="307980"/>
            <a:ext cx="11940117" cy="938213"/>
          </a:xfrm>
          <a:custGeom>
            <a:avLst/>
            <a:gdLst>
              <a:gd name="T0" fmla="*/ 5446 w 5446"/>
              <a:gd name="T1" fmla="*/ 0 h 531"/>
              <a:gd name="T2" fmla="*/ 0 w 5446"/>
              <a:gd name="T3" fmla="*/ 0 h 531"/>
              <a:gd name="T4" fmla="*/ 2 w 5446"/>
              <a:gd name="T5" fmla="*/ 470 h 531"/>
              <a:gd name="T6" fmla="*/ 4078 w 5446"/>
              <a:gd name="T7" fmla="*/ 474 h 531"/>
              <a:gd name="T8" fmla="*/ 4178 w 5446"/>
              <a:gd name="T9" fmla="*/ 527 h 531"/>
              <a:gd name="T10" fmla="*/ 5446 w 5446"/>
              <a:gd name="T11" fmla="*/ 531 h 531"/>
              <a:gd name="T12" fmla="*/ 5446 w 5446"/>
              <a:gd name="T1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6" h="531">
                <a:moveTo>
                  <a:pt x="5446" y="0"/>
                </a:moveTo>
                <a:lnTo>
                  <a:pt x="0" y="0"/>
                </a:lnTo>
                <a:lnTo>
                  <a:pt x="2" y="470"/>
                </a:lnTo>
                <a:lnTo>
                  <a:pt x="4078" y="474"/>
                </a:lnTo>
                <a:lnTo>
                  <a:pt x="4178" y="527"/>
                </a:lnTo>
                <a:lnTo>
                  <a:pt x="5446" y="531"/>
                </a:lnTo>
                <a:lnTo>
                  <a:pt x="544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3" name="Freeform 29"/>
          <p:cNvSpPr>
            <a:spLocks/>
          </p:cNvSpPr>
          <p:nvPr/>
        </p:nvSpPr>
        <p:spPr bwMode="gray">
          <a:xfrm>
            <a:off x="122768" y="306388"/>
            <a:ext cx="11940117" cy="836612"/>
          </a:xfrm>
          <a:custGeom>
            <a:avLst/>
            <a:gdLst>
              <a:gd name="T0" fmla="*/ 5446 w 5446"/>
              <a:gd name="T1" fmla="*/ 0 h 531"/>
              <a:gd name="T2" fmla="*/ 0 w 5446"/>
              <a:gd name="T3" fmla="*/ 0 h 531"/>
              <a:gd name="T4" fmla="*/ 2 w 5446"/>
              <a:gd name="T5" fmla="*/ 470 h 531"/>
              <a:gd name="T6" fmla="*/ 4078 w 5446"/>
              <a:gd name="T7" fmla="*/ 474 h 531"/>
              <a:gd name="T8" fmla="*/ 4178 w 5446"/>
              <a:gd name="T9" fmla="*/ 527 h 531"/>
              <a:gd name="T10" fmla="*/ 5446 w 5446"/>
              <a:gd name="T11" fmla="*/ 531 h 531"/>
              <a:gd name="T12" fmla="*/ 5446 w 5446"/>
              <a:gd name="T1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6" h="531">
                <a:moveTo>
                  <a:pt x="5446" y="0"/>
                </a:moveTo>
                <a:lnTo>
                  <a:pt x="0" y="0"/>
                </a:lnTo>
                <a:lnTo>
                  <a:pt x="2" y="470"/>
                </a:lnTo>
                <a:lnTo>
                  <a:pt x="4078" y="474"/>
                </a:lnTo>
                <a:lnTo>
                  <a:pt x="4178" y="527"/>
                </a:lnTo>
                <a:lnTo>
                  <a:pt x="5446" y="531"/>
                </a:lnTo>
                <a:lnTo>
                  <a:pt x="5446" y="0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66667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 flipV="1">
            <a:off x="127003" y="6723063"/>
            <a:ext cx="11969751" cy="555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9" name="Freeform 35"/>
          <p:cNvSpPr>
            <a:spLocks/>
          </p:cNvSpPr>
          <p:nvPr/>
        </p:nvSpPr>
        <p:spPr bwMode="gray">
          <a:xfrm>
            <a:off x="9194804" y="1047750"/>
            <a:ext cx="2874433" cy="52388"/>
          </a:xfrm>
          <a:custGeom>
            <a:avLst/>
            <a:gdLst>
              <a:gd name="T0" fmla="*/ 0 w 1358"/>
              <a:gd name="T1" fmla="*/ 2 h 33"/>
              <a:gd name="T2" fmla="*/ 1358 w 1358"/>
              <a:gd name="T3" fmla="*/ 0 h 33"/>
              <a:gd name="T4" fmla="*/ 1356 w 1358"/>
              <a:gd name="T5" fmla="*/ 32 h 33"/>
              <a:gd name="T6" fmla="*/ 60 w 1358"/>
              <a:gd name="T7" fmla="*/ 33 h 33"/>
              <a:gd name="T8" fmla="*/ 0 w 1358"/>
              <a:gd name="T9" fmla="*/ 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8" h="33">
                <a:moveTo>
                  <a:pt x="0" y="2"/>
                </a:moveTo>
                <a:lnTo>
                  <a:pt x="1358" y="0"/>
                </a:lnTo>
                <a:lnTo>
                  <a:pt x="1356" y="32"/>
                </a:lnTo>
                <a:lnTo>
                  <a:pt x="60" y="33"/>
                </a:lnTo>
                <a:lnTo>
                  <a:pt x="0" y="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9600" y="238130"/>
            <a:ext cx="86360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38280"/>
            <a:ext cx="1097280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064003" y="6311905"/>
            <a:ext cx="2283884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441017" y="6323013"/>
            <a:ext cx="3081867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9489021" y="6323013"/>
            <a:ext cx="2154767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fld id="{B83CD15A-277F-4099-8A33-158E0EFB005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54" name="Rectangle 30" descr="7"/>
          <p:cNvSpPr>
            <a:spLocks noChangeArrowheads="1"/>
          </p:cNvSpPr>
          <p:nvPr/>
        </p:nvSpPr>
        <p:spPr bwMode="gray">
          <a:xfrm>
            <a:off x="10993968" y="415925"/>
            <a:ext cx="713317" cy="54610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5" name="Rectangle 31" descr="4"/>
          <p:cNvSpPr>
            <a:spLocks noChangeArrowheads="1"/>
          </p:cNvSpPr>
          <p:nvPr/>
        </p:nvSpPr>
        <p:spPr bwMode="gray">
          <a:xfrm>
            <a:off x="10160000" y="415925"/>
            <a:ext cx="713317" cy="54610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0" name="Rectangle 36"/>
          <p:cNvSpPr>
            <a:spLocks noChangeArrowheads="1"/>
          </p:cNvSpPr>
          <p:nvPr/>
        </p:nvSpPr>
        <p:spPr bwMode="gray">
          <a:xfrm>
            <a:off x="9334500" y="415925"/>
            <a:ext cx="713317" cy="5461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175" y="6318088"/>
            <a:ext cx="1971675" cy="257175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微软雅黑"/>
          <a:ea typeface="微软雅黑"/>
          <a:cs typeface="微软雅黑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Relationship Id="rId3" Type="http://schemas.openxmlformats.org/officeDocument/2006/relationships/image" Target="../media/image36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Relationship Id="rId3" Type="http://schemas.openxmlformats.org/officeDocument/2006/relationships/image" Target="../media/image4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Relationship Id="rId3" Type="http://schemas.openxmlformats.org/officeDocument/2006/relationships/image" Target="../media/image48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uanyf.github.io/es-checker/index.cn.html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angax.github.io/compat-table/es6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tiff"/><Relationship Id="rId3" Type="http://schemas.openxmlformats.org/officeDocument/2006/relationships/image" Target="../media/image60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abeljs.io/" TargetMode="External"/><Relationship Id="rId3" Type="http://schemas.openxmlformats.org/officeDocument/2006/relationships/hyperlink" Target="https://github.com/google/traceur-compiler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Relationship Id="rId3" Type="http://schemas.openxmlformats.org/officeDocument/2006/relationships/image" Target="../media/image64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tiff"/><Relationship Id="rId3" Type="http://schemas.openxmlformats.org/officeDocument/2006/relationships/image" Target="../media/image68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.china-pub.com/5006875" TargetMode="External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s6.ruanyifeng.com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tif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tif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tif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tiff"/><Relationship Id="rId3" Type="http://schemas.openxmlformats.org/officeDocument/2006/relationships/image" Target="../media/image83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tif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tif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Relationship Id="rId3" Type="http://schemas.openxmlformats.org/officeDocument/2006/relationships/image" Target="../media/image87.tif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tif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tif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248128" y="4748483"/>
            <a:ext cx="4537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李海龙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互联网技术学院 教学总监</a:t>
            </a:r>
          </a:p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北京力鼎创软科技有限公司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6053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不存在变量提升</a:t>
            </a:r>
            <a:endParaRPr lang="en-US" altLang="zh-CN" dirty="0"/>
          </a:p>
          <a:p>
            <a:pPr lvl="1"/>
            <a:r>
              <a:rPr lang="en-US" altLang="zh-CN" dirty="0" err="1"/>
              <a:t>var</a:t>
            </a:r>
            <a:r>
              <a:rPr lang="zh-CN" altLang="en-US" dirty="0"/>
              <a:t>命令会发生”变量提升“现象，即变量可以在声明之前使用，值为</a:t>
            </a:r>
            <a:r>
              <a:rPr lang="en-US" altLang="zh-CN" dirty="0"/>
              <a:t>undefined</a:t>
            </a:r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命令所声明的变量一定要在声明后使用，否则报错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3588217"/>
            <a:ext cx="3281349" cy="25599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22917"/>
            <a:ext cx="4255387" cy="12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19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暂时性死区</a:t>
            </a:r>
            <a:endParaRPr lang="en-US" altLang="zh-CN" dirty="0"/>
          </a:p>
          <a:p>
            <a:pPr lvl="1"/>
            <a:r>
              <a:rPr lang="en-US" altLang="zh-CN" dirty="0"/>
              <a:t>ES6</a:t>
            </a:r>
            <a:r>
              <a:rPr lang="zh-CN" altLang="en-US" dirty="0"/>
              <a:t>明确规定，如果区块中存在</a:t>
            </a:r>
            <a:r>
              <a:rPr lang="en-US" altLang="zh-CN" dirty="0"/>
              <a:t>let</a:t>
            </a:r>
            <a:r>
              <a:rPr lang="zh-CN" altLang="en-US" dirty="0"/>
              <a:t>和</a:t>
            </a:r>
            <a:r>
              <a:rPr lang="en-US" altLang="zh-CN" dirty="0" err="1"/>
              <a:t>const</a:t>
            </a:r>
            <a:r>
              <a:rPr lang="zh-CN" altLang="en-US" dirty="0"/>
              <a:t>命令，这个区块对这些命令声明的变量，从一开始就形成了封闭作用域。凡是在声明之前就使用这些变量，就会报错</a:t>
            </a:r>
            <a:endParaRPr lang="en-US" altLang="zh-CN" dirty="0"/>
          </a:p>
          <a:p>
            <a:pPr lvl="1"/>
            <a:r>
              <a:rPr lang="zh-CN" altLang="en-US" dirty="0"/>
              <a:t>在代码块内，使用</a:t>
            </a:r>
            <a:r>
              <a:rPr lang="en-US" altLang="zh-CN" dirty="0"/>
              <a:t>let</a:t>
            </a:r>
            <a:r>
              <a:rPr lang="zh-CN" altLang="en-US" dirty="0"/>
              <a:t>命令声明变量之前，该变量都是不可用的。这在语法上，称为“暂时性死区”（</a:t>
            </a:r>
            <a:r>
              <a:rPr lang="en-US" altLang="zh-CN" dirty="0"/>
              <a:t>temporal dead zone</a:t>
            </a:r>
            <a:r>
              <a:rPr lang="zh-CN" altLang="en-US" dirty="0"/>
              <a:t>，简称 </a:t>
            </a:r>
            <a:r>
              <a:rPr lang="en-US" altLang="zh-CN" dirty="0"/>
              <a:t>TDZ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4437112"/>
            <a:ext cx="3807423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06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不允许重复声明</a:t>
            </a:r>
            <a:endParaRPr lang="en-US" altLang="zh-CN" dirty="0"/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不允许在相同作用域内，重复声明同一个变量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132" y="2636912"/>
            <a:ext cx="3471180" cy="3672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84" y="2631412"/>
            <a:ext cx="3565333" cy="32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4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块级作用域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let</a:t>
            </a:r>
            <a:r>
              <a:rPr lang="zh-CN" altLang="en-US" sz="2800" dirty="0"/>
              <a:t>命令为 </a:t>
            </a:r>
            <a:r>
              <a:rPr lang="en-US" altLang="zh-CN" sz="2800" dirty="0"/>
              <a:t>JavaScript </a:t>
            </a:r>
            <a:r>
              <a:rPr lang="zh-CN" altLang="en-US" sz="2800" dirty="0"/>
              <a:t>新增了块级作用域</a:t>
            </a:r>
            <a:endParaRPr lang="en-US" altLang="zh-CN" sz="2800" dirty="0"/>
          </a:p>
          <a:p>
            <a:r>
              <a:rPr lang="en-US" altLang="zh-CN" sz="2800" dirty="0"/>
              <a:t>ES6 </a:t>
            </a:r>
            <a:r>
              <a:rPr lang="zh-CN" altLang="en-US" sz="2800" dirty="0"/>
              <a:t>允许块级作用域的任意嵌套</a:t>
            </a:r>
            <a:endParaRPr lang="en-US" altLang="zh-CN" sz="2800" dirty="0"/>
          </a:p>
          <a:p>
            <a:pPr lvl="1"/>
            <a:r>
              <a:rPr lang="zh-CN" altLang="en-US" sz="2400" dirty="0"/>
              <a:t>外层不允许访问内层定义的变量，但内层可以访问外层定义的变量</a:t>
            </a:r>
            <a:endParaRPr lang="en-US" altLang="zh-CN" sz="2400" dirty="0"/>
          </a:p>
          <a:p>
            <a:r>
              <a:rPr lang="en-US" altLang="zh-CN" sz="2800" dirty="0"/>
              <a:t>ES6 </a:t>
            </a:r>
            <a:r>
              <a:rPr lang="zh-CN" altLang="en-US" sz="2800" dirty="0"/>
              <a:t>允许在块级作用域之中声明函数。块级作用域之中，函数声明语句的行为类似于</a:t>
            </a:r>
            <a:r>
              <a:rPr lang="en-US" altLang="zh-CN" sz="2800" dirty="0"/>
              <a:t>let</a:t>
            </a:r>
            <a:r>
              <a:rPr lang="zh-CN" altLang="en-US" sz="2800" dirty="0"/>
              <a:t>，在块级作用域之外不可引用</a:t>
            </a:r>
            <a:endParaRPr lang="en-US" altLang="zh-CN" sz="2800" dirty="0"/>
          </a:p>
          <a:p>
            <a:pPr lvl="1"/>
            <a:r>
              <a:rPr lang="zh-CN" altLang="en-US" sz="2400" dirty="0"/>
              <a:t>注：此项在不同浏览器中存在不同解释方式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4293096"/>
            <a:ext cx="51625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60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const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const</a:t>
            </a:r>
            <a:r>
              <a:rPr lang="zh-CN" altLang="en-US" dirty="0"/>
              <a:t>声明一个常量。一旦声明，常量的值就不能改变</a:t>
            </a:r>
            <a:endParaRPr lang="en-US" altLang="zh-CN" dirty="0"/>
          </a:p>
          <a:p>
            <a:r>
              <a:rPr lang="en-US" altLang="zh-CN" dirty="0" err="1"/>
              <a:t>const</a:t>
            </a:r>
            <a:r>
              <a:rPr lang="zh-CN" altLang="en-US" dirty="0"/>
              <a:t>一旦声明，就必须立即初始化，不能留到以后赋值</a:t>
            </a:r>
            <a:endParaRPr lang="en-US" altLang="zh-CN" dirty="0"/>
          </a:p>
          <a:p>
            <a:r>
              <a:rPr lang="en-US" altLang="zh-CN" dirty="0" err="1"/>
              <a:t>const</a:t>
            </a:r>
            <a:r>
              <a:rPr lang="zh-CN" altLang="en-US" dirty="0"/>
              <a:t>的作用域与</a:t>
            </a:r>
            <a:r>
              <a:rPr lang="en-US" altLang="zh-CN" dirty="0"/>
              <a:t>let</a:t>
            </a:r>
            <a:r>
              <a:rPr lang="zh-CN" altLang="en-US" dirty="0"/>
              <a:t>命令相同：只在声明所在的块级作用域内有效</a:t>
            </a:r>
            <a:endParaRPr lang="en-US" altLang="zh-CN" dirty="0"/>
          </a:p>
          <a:p>
            <a:r>
              <a:rPr lang="en-US" altLang="zh-CN" dirty="0" err="1"/>
              <a:t>const</a:t>
            </a:r>
            <a:r>
              <a:rPr lang="zh-CN" altLang="en-US" dirty="0"/>
              <a:t>实际上保证的，并不是变量的值不得改动，而是变量指向的那个内存地址不得改动</a:t>
            </a:r>
            <a:endParaRPr lang="en-US" altLang="zh-CN" dirty="0"/>
          </a:p>
          <a:p>
            <a:pPr lvl="1"/>
            <a:r>
              <a:rPr lang="zh-CN" altLang="en-US" dirty="0"/>
              <a:t>对于简单类型的数据（数值、字符串、布尔值），值就保存在变量指向的那个内存地址，因此等同于常量</a:t>
            </a:r>
            <a:endParaRPr lang="en-US" altLang="zh-CN" dirty="0"/>
          </a:p>
          <a:p>
            <a:pPr lvl="1"/>
            <a:r>
              <a:rPr lang="zh-CN" altLang="en-US" dirty="0"/>
              <a:t>对于复合类型的数据（主要是对象和数组），变量指向的内存地址，保存的只是一个指针，</a:t>
            </a:r>
            <a:r>
              <a:rPr lang="en-US" altLang="zh-CN" dirty="0" err="1"/>
              <a:t>const</a:t>
            </a:r>
            <a:r>
              <a:rPr lang="zh-CN" altLang="en-US" dirty="0"/>
              <a:t>只能保证这个指针是固定的，至于它指向的数据结构是不是可变的，就完全不能控制了</a:t>
            </a:r>
          </a:p>
        </p:txBody>
      </p:sp>
    </p:spTree>
    <p:extLst>
      <p:ext uri="{BB962C8B-B14F-4D97-AF65-F5344CB8AC3E}">
        <p14:creationId xmlns:p14="http://schemas.microsoft.com/office/powerpoint/2010/main" val="3565180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顶层对象的属性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顶层对象，在浏览器环境指的是</a:t>
            </a:r>
            <a:r>
              <a:rPr lang="en-US" altLang="zh-CN" dirty="0"/>
              <a:t>window</a:t>
            </a:r>
            <a:r>
              <a:rPr lang="zh-CN" altLang="en-US" dirty="0"/>
              <a:t>对象，在</a:t>
            </a:r>
            <a:r>
              <a:rPr lang="en-US" altLang="zh-CN" dirty="0"/>
              <a:t>Node</a:t>
            </a:r>
            <a:r>
              <a:rPr lang="zh-CN" altLang="en-US" dirty="0"/>
              <a:t>指的是</a:t>
            </a:r>
            <a:r>
              <a:rPr lang="en-US" altLang="zh-CN" dirty="0"/>
              <a:t>global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ES6</a:t>
            </a:r>
            <a:r>
              <a:rPr lang="zh-CN" altLang="en-US" dirty="0"/>
              <a:t>中</a:t>
            </a:r>
            <a:endParaRPr lang="en-US" altLang="zh-CN" dirty="0"/>
          </a:p>
          <a:p>
            <a:pPr lvl="1"/>
            <a:r>
              <a:rPr lang="en-US" altLang="zh-CN" dirty="0" err="1"/>
              <a:t>var</a:t>
            </a:r>
            <a:r>
              <a:rPr lang="zh-CN" altLang="en-US" dirty="0"/>
              <a:t>命令和</a:t>
            </a:r>
            <a:r>
              <a:rPr lang="en-US" altLang="zh-CN" dirty="0"/>
              <a:t>function</a:t>
            </a:r>
            <a:r>
              <a:rPr lang="zh-CN" altLang="en-US" dirty="0"/>
              <a:t>命令声明的全局变量，依旧是顶层对象的属性（与</a:t>
            </a:r>
            <a:r>
              <a:rPr lang="en-US" altLang="zh-CN" dirty="0"/>
              <a:t>ES5</a:t>
            </a:r>
            <a:r>
              <a:rPr lang="zh-CN" altLang="en-US" dirty="0"/>
              <a:t>兼容）</a:t>
            </a:r>
            <a:endParaRPr lang="en-US" altLang="zh-CN" dirty="0"/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命令、</a:t>
            </a:r>
            <a:r>
              <a:rPr lang="en-US" altLang="zh-CN" dirty="0" err="1"/>
              <a:t>const</a:t>
            </a:r>
            <a:r>
              <a:rPr lang="zh-CN" altLang="en-US" dirty="0"/>
              <a:t>命令、</a:t>
            </a:r>
            <a:r>
              <a:rPr lang="en-US" altLang="zh-CN" dirty="0"/>
              <a:t>class</a:t>
            </a:r>
            <a:r>
              <a:rPr lang="zh-CN" altLang="en-US" dirty="0"/>
              <a:t>命令声明的全局变量，不属于顶层对象的属性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4653136"/>
            <a:ext cx="3888432" cy="187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4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变量的解构赋值</a:t>
            </a:r>
          </a:p>
        </p:txBody>
      </p:sp>
    </p:spTree>
    <p:extLst>
      <p:ext uri="{BB962C8B-B14F-4D97-AF65-F5344CB8AC3E}">
        <p14:creationId xmlns:p14="http://schemas.microsoft.com/office/powerpoint/2010/main" val="2924044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数组的解构赋值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 </a:t>
            </a:r>
            <a:r>
              <a:rPr lang="zh-CN" altLang="en-US" dirty="0"/>
              <a:t>允许按照一定模式，从数组和对象中提取值，对变量进行赋值，这被称为解构（</a:t>
            </a:r>
            <a:r>
              <a:rPr lang="en-US" altLang="zh-CN" dirty="0" err="1"/>
              <a:t>Destructuring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本质上，这种写法属于“模式匹配”，只要等号两边的模式相同，左边的变量就会被赋予对应的值</a:t>
            </a:r>
            <a:endParaRPr lang="en-US" altLang="zh-CN" dirty="0"/>
          </a:p>
          <a:p>
            <a:r>
              <a:rPr lang="zh-CN" altLang="en-US" dirty="0"/>
              <a:t>如果解构不成功，变量的值就等于</a:t>
            </a:r>
            <a:r>
              <a:rPr lang="en-US" altLang="zh-CN" dirty="0"/>
              <a:t>undefined</a:t>
            </a:r>
          </a:p>
          <a:p>
            <a:r>
              <a:rPr lang="zh-CN" altLang="en-US" dirty="0"/>
              <a:t>如果等号的右边不是数组（或者严格地说，不是可遍历的结构），那么将会报错</a:t>
            </a:r>
          </a:p>
        </p:txBody>
      </p:sp>
    </p:spTree>
    <p:extLst>
      <p:ext uri="{BB962C8B-B14F-4D97-AF65-F5344CB8AC3E}">
        <p14:creationId xmlns:p14="http://schemas.microsoft.com/office/powerpoint/2010/main" val="317023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数组的解构赋值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1412776"/>
            <a:ext cx="4464496" cy="465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75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解构赋值允许指定默认值</a:t>
            </a:r>
            <a:endParaRPr lang="en-US" altLang="zh-CN" dirty="0"/>
          </a:p>
          <a:p>
            <a:r>
              <a:rPr lang="en-US" altLang="zh-CN" dirty="0"/>
              <a:t>ES6 </a:t>
            </a:r>
            <a:r>
              <a:rPr lang="zh-CN" altLang="en-US" dirty="0"/>
              <a:t>内部使用严格相等运算符（</a:t>
            </a:r>
            <a:r>
              <a:rPr lang="en-US" altLang="zh-CN" dirty="0"/>
              <a:t>===</a:t>
            </a:r>
            <a:r>
              <a:rPr lang="zh-CN" altLang="en-US" dirty="0"/>
              <a:t>），判断一个位置是否有值。所以，如果一个数组成员不严格等于</a:t>
            </a:r>
            <a:r>
              <a:rPr lang="en-US" altLang="zh-CN" dirty="0"/>
              <a:t>undefined</a:t>
            </a:r>
            <a:r>
              <a:rPr lang="zh-CN" altLang="en-US" dirty="0"/>
              <a:t>，默认值是不会生效的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3717032"/>
            <a:ext cx="5676230" cy="26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75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r>
              <a:rPr lang="zh-CN" altLang="en-US" dirty="0"/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516991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对象的解构赋值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对象的解构与数组有一个重要的不同</a:t>
            </a:r>
            <a:endParaRPr lang="en-US" altLang="zh-CN" dirty="0"/>
          </a:p>
          <a:p>
            <a:pPr lvl="1"/>
            <a:r>
              <a:rPr lang="zh-CN" altLang="en-US" dirty="0"/>
              <a:t>数组的元素是按次序排列的，变量的取值由它的位置决定；</a:t>
            </a:r>
            <a:endParaRPr lang="en-US" altLang="zh-CN" dirty="0"/>
          </a:p>
          <a:p>
            <a:pPr lvl="1"/>
            <a:r>
              <a:rPr lang="zh-CN" altLang="en-US" dirty="0"/>
              <a:t>对象的属性没有次序，变量必须与属性同名，才能取到正确的值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如果对象名称与变量名称不同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3068960"/>
            <a:ext cx="8051800" cy="1651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5373216"/>
            <a:ext cx="629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11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对象的解构赋值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解构也可以用于嵌套结构的对象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2132856"/>
            <a:ext cx="38481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7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字符串也可以解构赋值。此时，字符串被转换成了一个类似数组的对象</a:t>
            </a:r>
            <a:endParaRPr lang="en-US" altLang="zh-CN" dirty="0"/>
          </a:p>
          <a:p>
            <a:r>
              <a:rPr lang="zh-CN" altLang="en-US" dirty="0"/>
              <a:t>类似数组的对象都有一个</a:t>
            </a:r>
            <a:r>
              <a:rPr lang="en-US" altLang="zh-CN" dirty="0"/>
              <a:t>length</a:t>
            </a:r>
            <a:r>
              <a:rPr lang="zh-CN" altLang="en-US" dirty="0"/>
              <a:t>属性，因此还可以对这个属性解构赋值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0" y="3231956"/>
            <a:ext cx="3949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67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数值和布尔值的解构赋值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解构赋值时，如果等号右边是数值和布尔值，则会先转为对象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undefined</a:t>
            </a:r>
            <a:r>
              <a:rPr lang="zh-CN" altLang="en-US" dirty="0"/>
              <a:t>和</a:t>
            </a:r>
            <a:r>
              <a:rPr lang="en-US" altLang="zh-CN" dirty="0"/>
              <a:t>null</a:t>
            </a:r>
            <a:r>
              <a:rPr lang="zh-CN" altLang="en-US" dirty="0"/>
              <a:t>无法转为对象，所以对它们进行解构赋值，都会报错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717032"/>
            <a:ext cx="6286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3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函数参数的解构赋值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函数的参数也可以使用解构赋值</a:t>
            </a:r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add</a:t>
            </a:r>
            <a:r>
              <a:rPr lang="zh-CN" altLang="en-US" dirty="0"/>
              <a:t>的参数表面上是一个数组，但在传入参数的那一刻，数组参数就被解构成变量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。对于函数内部的代码来说，它们能感受到的参数就是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3717032"/>
            <a:ext cx="37719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94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交换变量的值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2852742"/>
            <a:ext cx="3479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10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从函数返回多个值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1538292"/>
            <a:ext cx="37973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6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函数参数的定义</a:t>
            </a:r>
            <a:endParaRPr lang="en-US" altLang="zh-CN" dirty="0"/>
          </a:p>
          <a:p>
            <a:pPr lvl="1"/>
            <a:r>
              <a:rPr lang="zh-CN" altLang="en-US" dirty="0"/>
              <a:t>解构赋值可以方便地将一组参数与变量名对应起来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2924944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提取</a:t>
            </a:r>
            <a:r>
              <a:rPr kumimoji="1" lang="en-US" altLang="zh-CN" dirty="0"/>
              <a:t>JSON</a:t>
            </a:r>
            <a:r>
              <a:rPr kumimoji="1" lang="zh-CN" altLang="en-US" dirty="0"/>
              <a:t>数据</a:t>
            </a:r>
            <a:endParaRPr kumimoji="1" lang="en-US" altLang="zh-CN" dirty="0"/>
          </a:p>
          <a:p>
            <a:pPr lvl="1"/>
            <a:r>
              <a:rPr lang="zh-CN" altLang="en-US" dirty="0"/>
              <a:t>可以快速提取 </a:t>
            </a:r>
            <a:r>
              <a:rPr lang="en-US" altLang="zh-CN" dirty="0"/>
              <a:t>JSON </a:t>
            </a:r>
            <a:r>
              <a:rPr lang="zh-CN" altLang="en-US" dirty="0"/>
              <a:t>数据的值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780928"/>
            <a:ext cx="52197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4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函数参数的默认值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204864"/>
            <a:ext cx="4025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47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r>
              <a:rPr lang="zh-CN" altLang="en-US" dirty="0"/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168083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遍历</a:t>
            </a:r>
            <a:r>
              <a:rPr kumimoji="1" lang="en-US" altLang="zh-CN" dirty="0"/>
              <a:t>Map</a:t>
            </a:r>
            <a:r>
              <a:rPr kumimoji="1" lang="zh-CN" altLang="en-US" dirty="0"/>
              <a:t>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2276872"/>
            <a:ext cx="4432300" cy="3263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276872"/>
            <a:ext cx="30353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63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输入模块的指定方法</a:t>
            </a:r>
            <a:endParaRPr kumimoji="1" lang="en-US" altLang="zh-CN" dirty="0"/>
          </a:p>
          <a:p>
            <a:pPr lvl="1"/>
            <a:r>
              <a:rPr lang="zh-CN" altLang="en-US" dirty="0"/>
              <a:t>加载模块时，往往需要指定输入哪些方法。解构赋值使得输入语句非常清晰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3151192"/>
            <a:ext cx="7150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75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字符串的扩展</a:t>
            </a:r>
          </a:p>
        </p:txBody>
      </p:sp>
    </p:spTree>
    <p:extLst>
      <p:ext uri="{BB962C8B-B14F-4D97-AF65-F5344CB8AC3E}">
        <p14:creationId xmlns:p14="http://schemas.microsoft.com/office/powerpoint/2010/main" val="591709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it-IT" dirty="0"/>
              <a:t>字符的 </a:t>
            </a:r>
            <a:r>
              <a:rPr lang="it-IT" altLang="zh-CN" dirty="0" err="1"/>
              <a:t>Unicode</a:t>
            </a:r>
            <a:r>
              <a:rPr lang="it-IT" altLang="zh-CN" dirty="0"/>
              <a:t> </a:t>
            </a:r>
            <a:r>
              <a:rPr lang="zh-CN" altLang="it-IT" dirty="0"/>
              <a:t>表示法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JavaScript </a:t>
            </a:r>
            <a:r>
              <a:rPr lang="zh-CN" altLang="en-US" dirty="0"/>
              <a:t>允许采用</a:t>
            </a:r>
            <a:r>
              <a:rPr lang="en-US" altLang="zh-CN" dirty="0"/>
              <a:t>\</a:t>
            </a:r>
            <a:r>
              <a:rPr lang="en-US" altLang="zh-CN" dirty="0" err="1"/>
              <a:t>uxxxx</a:t>
            </a:r>
            <a:r>
              <a:rPr lang="zh-CN" altLang="en-US" dirty="0"/>
              <a:t>形式表示一个字符，其中</a:t>
            </a:r>
            <a:r>
              <a:rPr lang="en-US" altLang="zh-CN" dirty="0" err="1"/>
              <a:t>xxxx</a:t>
            </a:r>
            <a:r>
              <a:rPr lang="zh-CN" altLang="en-US" dirty="0"/>
              <a:t>表示字符的 </a:t>
            </a:r>
            <a:r>
              <a:rPr lang="en-US" altLang="zh-CN" dirty="0"/>
              <a:t>Unicode </a:t>
            </a:r>
            <a:r>
              <a:rPr lang="zh-CN" altLang="en-US" dirty="0"/>
              <a:t>码点。但是，这种表示法只限于码点在</a:t>
            </a:r>
            <a:r>
              <a:rPr lang="en-US" altLang="zh-CN" dirty="0"/>
              <a:t>\u0000~\</a:t>
            </a:r>
            <a:r>
              <a:rPr lang="en-US" altLang="zh-CN" dirty="0" err="1"/>
              <a:t>uFFFF</a:t>
            </a:r>
            <a:r>
              <a:rPr lang="zh-CN" altLang="en-US" dirty="0"/>
              <a:t>之间的字符。超出这个范围的字符，必须用两个双字节的形式表示</a:t>
            </a:r>
            <a:endParaRPr lang="en-US" altLang="zh-CN" dirty="0"/>
          </a:p>
          <a:p>
            <a:r>
              <a:rPr lang="en-US" altLang="zh-CN" dirty="0"/>
              <a:t>ES6 </a:t>
            </a:r>
            <a:r>
              <a:rPr lang="zh-CN" altLang="en-US" dirty="0"/>
              <a:t>对这一点做出了改进，只要将码点放入大括号，就能正确解读该字符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4656713"/>
            <a:ext cx="42164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9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codePointAt</a:t>
            </a:r>
            <a:r>
              <a:rPr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JavaScript</a:t>
            </a:r>
            <a:r>
              <a:rPr lang="zh-CN" altLang="en-US" sz="2800" dirty="0"/>
              <a:t>内部，字符以</a:t>
            </a:r>
            <a:r>
              <a:rPr lang="en-US" altLang="zh-CN" sz="2800" dirty="0"/>
              <a:t>UTF-16</a:t>
            </a:r>
            <a:r>
              <a:rPr lang="zh-CN" altLang="en-US" sz="2800" dirty="0"/>
              <a:t>的格式储存，每个字符固定为</a:t>
            </a:r>
            <a:r>
              <a:rPr lang="en-US" altLang="zh-CN" sz="2800" dirty="0"/>
              <a:t>2</a:t>
            </a:r>
            <a:r>
              <a:rPr lang="zh-CN" altLang="en-US" sz="2800" dirty="0"/>
              <a:t>个字节。对于那些需要</a:t>
            </a:r>
            <a:r>
              <a:rPr lang="en-US" altLang="zh-CN" sz="2800" dirty="0"/>
              <a:t>4</a:t>
            </a:r>
            <a:r>
              <a:rPr lang="zh-CN" altLang="en-US" sz="2800" dirty="0"/>
              <a:t>个字节储存的字符（</a:t>
            </a:r>
            <a:r>
              <a:rPr lang="en-US" altLang="zh-CN" sz="2800" dirty="0"/>
              <a:t>Unicode</a:t>
            </a:r>
            <a:r>
              <a:rPr lang="zh-CN" altLang="en-US" sz="2800" dirty="0"/>
              <a:t>码点大于</a:t>
            </a:r>
            <a:r>
              <a:rPr lang="en-US" altLang="zh-CN" sz="2800" dirty="0"/>
              <a:t>0xFFFF</a:t>
            </a:r>
            <a:r>
              <a:rPr lang="zh-CN" altLang="en-US" sz="2800" dirty="0"/>
              <a:t>的字符），</a:t>
            </a:r>
            <a:r>
              <a:rPr lang="en-US" altLang="zh-CN" sz="2800" dirty="0"/>
              <a:t>JavaScript</a:t>
            </a:r>
            <a:r>
              <a:rPr lang="zh-CN" altLang="en-US" sz="2800" dirty="0"/>
              <a:t>会认为它们是两个字符</a:t>
            </a:r>
            <a:endParaRPr lang="en-US" altLang="zh-CN" sz="2800" dirty="0"/>
          </a:p>
          <a:p>
            <a:r>
              <a:rPr lang="en-US" altLang="zh-CN" sz="2800" dirty="0"/>
              <a:t>ES6</a:t>
            </a:r>
            <a:r>
              <a:rPr lang="zh-CN" altLang="en-US" sz="2800" dirty="0"/>
              <a:t>提供了</a:t>
            </a:r>
            <a:r>
              <a:rPr lang="en-US" altLang="zh-CN" sz="2800" dirty="0" err="1"/>
              <a:t>codePointAt</a:t>
            </a:r>
            <a:r>
              <a:rPr lang="zh-CN" altLang="en-US" sz="2800" dirty="0"/>
              <a:t>方法，能够正确处理</a:t>
            </a:r>
            <a:r>
              <a:rPr lang="en-US" altLang="zh-CN" sz="2800" dirty="0"/>
              <a:t>4</a:t>
            </a:r>
            <a:r>
              <a:rPr lang="zh-CN" altLang="en-US" sz="2800" dirty="0"/>
              <a:t>个字节储存的字符，返回一个字符的码点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4014192"/>
            <a:ext cx="4178300" cy="1968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4016846"/>
            <a:ext cx="5905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41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codePointAt</a:t>
            </a:r>
            <a:r>
              <a:rPr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codePointAt</a:t>
            </a:r>
            <a:r>
              <a:rPr lang="zh-CN" altLang="en-US" dirty="0"/>
              <a:t>方法是测试一个字符由两个字节还是由四个字节组成的最简单方法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for</a:t>
            </a:r>
            <a:r>
              <a:rPr kumimoji="1" lang="mr-IN" altLang="zh-CN" dirty="0"/>
              <a:t>…</a:t>
            </a:r>
            <a:r>
              <a:rPr kumimoji="1" lang="en-US" altLang="zh-CN" dirty="0"/>
              <a:t>of</a:t>
            </a:r>
            <a:r>
              <a:rPr kumimoji="1" lang="zh-CN" altLang="en-US" dirty="0"/>
              <a:t>遍历，可以正确识别</a:t>
            </a:r>
            <a:r>
              <a:rPr kumimoji="1" lang="en-US" altLang="zh-CN" dirty="0"/>
              <a:t>32</a:t>
            </a:r>
            <a:r>
              <a:rPr kumimoji="1" lang="zh-CN" altLang="en-US" dirty="0"/>
              <a:t>位字符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76" y="3573016"/>
            <a:ext cx="4013200" cy="172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3573016"/>
            <a:ext cx="51181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24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String.fromCodePoint</a:t>
            </a:r>
            <a:r>
              <a:rPr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ES5</a:t>
            </a:r>
            <a:r>
              <a:rPr lang="zh-CN" altLang="en-US" dirty="0"/>
              <a:t>提供</a:t>
            </a:r>
            <a:r>
              <a:rPr lang="en-US" altLang="zh-CN" dirty="0" err="1"/>
              <a:t>String.fromCharCode</a:t>
            </a:r>
            <a:r>
              <a:rPr lang="zh-CN" altLang="en-US" dirty="0"/>
              <a:t>方法，用于从码点返回对应字符，但是这个方法不能识别</a:t>
            </a:r>
            <a:r>
              <a:rPr lang="en-US" altLang="zh-CN" dirty="0"/>
              <a:t>32</a:t>
            </a:r>
            <a:r>
              <a:rPr lang="zh-CN" altLang="en-US" dirty="0"/>
              <a:t>位的</a:t>
            </a:r>
            <a:r>
              <a:rPr lang="en-US" altLang="zh-CN" dirty="0"/>
              <a:t>UTF-16</a:t>
            </a:r>
            <a:r>
              <a:rPr lang="zh-CN" altLang="en-US" dirty="0"/>
              <a:t>字符</a:t>
            </a:r>
            <a:endParaRPr lang="en-US" altLang="zh-CN" dirty="0"/>
          </a:p>
          <a:p>
            <a:r>
              <a:rPr lang="en-US" altLang="zh-CN" dirty="0"/>
              <a:t>ES6</a:t>
            </a:r>
            <a:r>
              <a:rPr lang="zh-CN" altLang="en-US" dirty="0"/>
              <a:t>提供了</a:t>
            </a:r>
            <a:r>
              <a:rPr lang="en-US" altLang="zh-CN" dirty="0" err="1"/>
              <a:t>String.fromCodePoint</a:t>
            </a:r>
            <a:r>
              <a:rPr lang="zh-CN" altLang="en-US" dirty="0"/>
              <a:t>方法，可以识别大于</a:t>
            </a:r>
            <a:r>
              <a:rPr lang="en-US" altLang="zh-CN" dirty="0"/>
              <a:t>0xFFFF</a:t>
            </a:r>
            <a:r>
              <a:rPr lang="zh-CN" altLang="en-US" dirty="0"/>
              <a:t>的字符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2152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字符串的遍历器接口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为字符串添加了遍历器接口，使得字符串可以被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...of</a:t>
            </a:r>
            <a:r>
              <a:rPr lang="zh-CN" altLang="en-US" dirty="0"/>
              <a:t>循环遍历，并支持</a:t>
            </a:r>
            <a:r>
              <a:rPr lang="en-US" altLang="zh-CN" dirty="0"/>
              <a:t>32</a:t>
            </a:r>
            <a:r>
              <a:rPr lang="zh-CN" altLang="en-US" dirty="0"/>
              <a:t>位字符的识别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2492896"/>
            <a:ext cx="4940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31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includes(), </a:t>
            </a:r>
            <a:r>
              <a:rPr lang="en-US" altLang="zh-CN" sz="3600" dirty="0" err="1"/>
              <a:t>startsWith</a:t>
            </a:r>
            <a:r>
              <a:rPr lang="en-US" altLang="zh-CN" sz="3600" dirty="0"/>
              <a:t>(), </a:t>
            </a:r>
            <a:r>
              <a:rPr lang="en-US" altLang="zh-CN" sz="3600" dirty="0" err="1"/>
              <a:t>endsWith</a:t>
            </a:r>
            <a:r>
              <a:rPr lang="en-US" altLang="zh-CN" sz="3600" dirty="0"/>
              <a:t>()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includes()</a:t>
            </a:r>
            <a:r>
              <a:rPr kumimoji="1" lang="zh-CN" altLang="en-US" sz="2800" dirty="0"/>
              <a:t>：返回布尔值，表示是否找到了参数字符串</a:t>
            </a:r>
          </a:p>
          <a:p>
            <a:r>
              <a:rPr kumimoji="1" lang="en-US" altLang="zh-CN" sz="2800" dirty="0" err="1"/>
              <a:t>startsWith</a:t>
            </a:r>
            <a:r>
              <a:rPr kumimoji="1" lang="en-US" altLang="zh-CN" sz="2800" dirty="0"/>
              <a:t>()</a:t>
            </a:r>
            <a:r>
              <a:rPr kumimoji="1" lang="zh-CN" altLang="en-US" sz="2800" dirty="0"/>
              <a:t>：返回布尔值，表示参数字符串是否在源字符串的头部</a:t>
            </a:r>
          </a:p>
          <a:p>
            <a:r>
              <a:rPr kumimoji="1" lang="en-US" altLang="zh-CN" sz="2800" dirty="0" err="1"/>
              <a:t>endsWith</a:t>
            </a:r>
            <a:r>
              <a:rPr kumimoji="1" lang="en-US" altLang="zh-CN" sz="2800" dirty="0"/>
              <a:t>()</a:t>
            </a:r>
            <a:r>
              <a:rPr kumimoji="1" lang="zh-CN" altLang="en-US" sz="2800" dirty="0"/>
              <a:t>：返回布尔值，表示参数字符串是否在源字符串的尾部</a:t>
            </a:r>
            <a:endParaRPr kumimoji="1" lang="en-US" altLang="zh-CN" sz="2800" dirty="0"/>
          </a:p>
          <a:p>
            <a:r>
              <a:rPr lang="zh-CN" altLang="en-US" sz="2800" dirty="0"/>
              <a:t>这三个方法都支持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zh-CN" altLang="en-US" sz="2800" dirty="0"/>
              <a:t>第二个参数，表示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zh-CN" altLang="en-US" sz="2800" dirty="0"/>
              <a:t>开始搜索的位置</a:t>
            </a:r>
            <a:endParaRPr kumimoji="1" lang="zh-CN" altLang="en-US" sz="2800" dirty="0"/>
          </a:p>
          <a:p>
            <a:endParaRPr kumimoji="1"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32" y="3140968"/>
            <a:ext cx="5334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03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repeat()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repeat</a:t>
            </a:r>
            <a:r>
              <a:rPr lang="zh-CN" altLang="en-US" dirty="0"/>
              <a:t>方法返回一个新字符串，表示将原字符串重复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endParaRPr lang="en-US" altLang="zh-CN" dirty="0"/>
          </a:p>
          <a:p>
            <a:pPr lvl="1"/>
            <a:r>
              <a:rPr lang="zh-CN" altLang="en-US" dirty="0"/>
              <a:t>参数如果是小数，会被取整</a:t>
            </a:r>
            <a:endParaRPr lang="en-US" altLang="zh-CN" dirty="0"/>
          </a:p>
          <a:p>
            <a:pPr lvl="1"/>
            <a:r>
              <a:rPr lang="zh-CN" altLang="en-US" dirty="0"/>
              <a:t>如果参数是负数或者</a:t>
            </a:r>
            <a:r>
              <a:rPr lang="en-US" altLang="zh-CN" dirty="0"/>
              <a:t>Infinity</a:t>
            </a:r>
            <a:r>
              <a:rPr lang="zh-CN" altLang="en-US" dirty="0"/>
              <a:t>，会报错</a:t>
            </a:r>
            <a:endParaRPr lang="en-US" altLang="zh-CN" dirty="0"/>
          </a:p>
          <a:p>
            <a:pPr lvl="1"/>
            <a:r>
              <a:rPr kumimoji="1" lang="zh-CN" altLang="en-US" dirty="0"/>
              <a:t>如果参数是零，则返回空字符串</a:t>
            </a:r>
            <a:r>
              <a:rPr kumimoji="1" lang="en-US" altLang="zh-CN" dirty="0"/>
              <a:t>””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3645024"/>
            <a:ext cx="4248472" cy="269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02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ECMAScript 6.0</a:t>
            </a:r>
            <a:r>
              <a:rPr lang="zh-CN" altLang="en-US" dirty="0"/>
              <a:t>（简称 </a:t>
            </a:r>
            <a:r>
              <a:rPr lang="en-US" altLang="zh-CN" dirty="0"/>
              <a:t>ES 6</a:t>
            </a:r>
            <a:r>
              <a:rPr lang="zh-CN" altLang="en-US" dirty="0"/>
              <a:t>，又称</a:t>
            </a:r>
            <a:r>
              <a:rPr lang="en-US" altLang="zh-CN" dirty="0"/>
              <a:t>ECMAScript 2015</a:t>
            </a:r>
            <a:r>
              <a:rPr lang="zh-CN" altLang="en-US" dirty="0"/>
              <a:t>、</a:t>
            </a:r>
            <a:r>
              <a:rPr lang="en-US" altLang="zh-CN" dirty="0"/>
              <a:t> ES 2015</a:t>
            </a:r>
            <a:r>
              <a:rPr lang="zh-CN" altLang="en-US" dirty="0"/>
              <a:t>）是 </a:t>
            </a:r>
            <a:r>
              <a:rPr lang="en-US" altLang="zh-CN" dirty="0"/>
              <a:t>JavaScript </a:t>
            </a:r>
            <a:r>
              <a:rPr lang="zh-CN" altLang="en-US" dirty="0"/>
              <a:t>语言的下一代标准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月正式发布</a:t>
            </a:r>
            <a:endParaRPr lang="en-US" altLang="zh-CN" dirty="0"/>
          </a:p>
          <a:p>
            <a:r>
              <a:rPr lang="en-US" altLang="zh-CN" dirty="0"/>
              <a:t>ES6</a:t>
            </a:r>
            <a:r>
              <a:rPr lang="zh-CN" altLang="en-US" dirty="0"/>
              <a:t>的目标，是使得 </a:t>
            </a:r>
            <a:r>
              <a:rPr lang="en-US" altLang="zh-CN" dirty="0"/>
              <a:t>JavaScript </a:t>
            </a:r>
            <a:r>
              <a:rPr lang="zh-CN" altLang="en-US" dirty="0"/>
              <a:t>语言可以用来编写复杂的大型应用程序，成为企业级开发语言</a:t>
            </a:r>
          </a:p>
        </p:txBody>
      </p:sp>
    </p:spTree>
    <p:extLst>
      <p:ext uri="{BB962C8B-B14F-4D97-AF65-F5344CB8AC3E}">
        <p14:creationId xmlns:p14="http://schemas.microsoft.com/office/powerpoint/2010/main" val="1303517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模板字符串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模板字符串（</a:t>
            </a:r>
            <a:r>
              <a:rPr lang="en-US" altLang="zh-CN" dirty="0"/>
              <a:t>template string</a:t>
            </a:r>
            <a:r>
              <a:rPr lang="zh-CN" altLang="en-US" dirty="0"/>
              <a:t>）是增强版的字符串，用反引号（</a:t>
            </a:r>
            <a:r>
              <a:rPr lang="en-US" altLang="zh-CN" dirty="0"/>
              <a:t>`</a:t>
            </a:r>
            <a:r>
              <a:rPr lang="zh-CN" altLang="en-US" dirty="0"/>
              <a:t>）标识。它可以当作普通字符串使用，也可以用来定义多行字符串，或者在字符串中嵌入变量</a:t>
            </a:r>
            <a:endParaRPr lang="en-US" altLang="zh-CN" dirty="0"/>
          </a:p>
          <a:p>
            <a:pPr lvl="1"/>
            <a:r>
              <a:rPr lang="zh-CN" altLang="en-US" dirty="0"/>
              <a:t>如果在模板字符串中需要使用反引号，则前面要用反斜杠转义</a:t>
            </a:r>
            <a:endParaRPr lang="en-US" altLang="zh-CN" dirty="0"/>
          </a:p>
          <a:p>
            <a:pPr lvl="1"/>
            <a:r>
              <a:rPr lang="zh-CN" altLang="en-US" dirty="0"/>
              <a:t>如果使用模板字符串表示多行字符串，所有的空格和缩进都会被保留在输出之中</a:t>
            </a:r>
            <a:endParaRPr lang="en-US" altLang="zh-CN" dirty="0"/>
          </a:p>
          <a:p>
            <a:pPr lvl="1"/>
            <a:r>
              <a:rPr lang="zh-CN" altLang="en-US" dirty="0"/>
              <a:t>大括号内部可以放入任意的</a:t>
            </a:r>
            <a:r>
              <a:rPr lang="en-US" altLang="zh-CN" dirty="0"/>
              <a:t>JavaScript</a:t>
            </a:r>
            <a:r>
              <a:rPr lang="zh-CN" altLang="en-US" dirty="0"/>
              <a:t>表达式，可以进行运算，以及引用对象属性</a:t>
            </a:r>
            <a:endParaRPr lang="en-US" altLang="zh-CN" dirty="0"/>
          </a:p>
          <a:p>
            <a:pPr lvl="1"/>
            <a:r>
              <a:rPr lang="zh-CN" altLang="en-US" dirty="0"/>
              <a:t>模板字符串之中还能调用函数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472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E34E89A-F3F4-46A8-92F8-5D0A749FE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模板字符串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1556792"/>
            <a:ext cx="58166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01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04B8FD6-5ADD-4A08-A418-173826DD9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模板字符串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096D353-68DE-457D-B1D1-B0B7DEAAD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模板字符串甚至还能嵌套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836712"/>
            <a:ext cx="4762500" cy="546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964" y="3805242"/>
            <a:ext cx="23876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57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标签模板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模板字符串的功能，不仅仅是上面这些。它可以紧跟在一个函数名后面，该函数将被调用来处理这个模板字符串。这被称为“标签模板”功能（</a:t>
            </a:r>
            <a:r>
              <a:rPr lang="en-US" altLang="zh-CN" dirty="0"/>
              <a:t>tagged template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标签模板其实不是模板，而是函数调用的一种特殊形式。“标签”指的就是函数，紧跟在后面的模板字符串就是它的参数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4437112"/>
            <a:ext cx="39624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86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标签模板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如果模板字符里面有变量，就不是简单的调用了，而是会将模板字符串先处理成多个参数，再调用函数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AAE1570-ACBC-476A-8822-59569F13D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2564904"/>
            <a:ext cx="4550906" cy="40324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15DFBE3-BB4F-4290-8262-7C6ED1501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4509120"/>
            <a:ext cx="21336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94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441A2D5-CDA4-4CF5-BB46-E7ACB1D23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String.raw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69B3381-C19E-410C-BFB3-7DF6C3D0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String.raw</a:t>
            </a:r>
            <a:r>
              <a:rPr lang="zh-CN" altLang="en-US" dirty="0"/>
              <a:t>方法，往往用来充当模板字符串的处理函数，返回一个斜杠都被转义（即斜杠前面再加一个斜杠）的字符串，对应于替换变量后的模板字符串</a:t>
            </a:r>
            <a:endParaRPr lang="en-US" altLang="zh-CN" dirty="0"/>
          </a:p>
          <a:p>
            <a:r>
              <a:rPr lang="zh-CN" altLang="en-US" dirty="0"/>
              <a:t>如果原字符串的斜杠已经转义，那么</a:t>
            </a:r>
            <a:r>
              <a:rPr lang="en-US" altLang="zh-CN" dirty="0" err="1"/>
              <a:t>String.raw</a:t>
            </a:r>
            <a:r>
              <a:rPr lang="zh-CN" altLang="en-US" dirty="0"/>
              <a:t>不会做任何处理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C1378315-8CAE-41FE-B1B8-BDA1CDC1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3645024"/>
            <a:ext cx="34194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18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="" xmlns:a16="http://schemas.microsoft.com/office/drawing/2014/main" id="{C5D9E4B5-58AD-40A3-BD23-245CCB1BA1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="" xmlns:a16="http://schemas.microsoft.com/office/drawing/2014/main" id="{1E1B3489-3207-4BDB-93D7-A07989A13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正则表达式扩展</a:t>
            </a:r>
          </a:p>
        </p:txBody>
      </p:sp>
    </p:spTree>
    <p:extLst>
      <p:ext uri="{BB962C8B-B14F-4D97-AF65-F5344CB8AC3E}">
        <p14:creationId xmlns:p14="http://schemas.microsoft.com/office/powerpoint/2010/main" val="446392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8D1B744-82FA-44D6-B410-A651465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RegExp</a:t>
            </a:r>
            <a:r>
              <a:rPr lang="zh-CN" altLang="en-US" dirty="0"/>
              <a:t>构造函数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D9731CE-3E9F-4719-96A5-C9A843B91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RegExp</a:t>
            </a:r>
            <a:r>
              <a:rPr lang="zh-CN" altLang="en-US" dirty="0"/>
              <a:t>构造函数的参数有两种情况</a:t>
            </a:r>
            <a:endParaRPr lang="en-US" altLang="zh-CN" dirty="0"/>
          </a:p>
          <a:p>
            <a:pPr lvl="1"/>
            <a:r>
              <a:rPr lang="zh-CN" altLang="en-US" dirty="0"/>
              <a:t>参数是字符串，这时第二个参数表示正则表达式的修饰符（</a:t>
            </a:r>
            <a:r>
              <a:rPr lang="en-US" altLang="zh-CN" dirty="0"/>
              <a:t>flag</a:t>
            </a:r>
            <a:r>
              <a:rPr lang="zh-CN" altLang="en-US" dirty="0"/>
              <a:t>）</a:t>
            </a:r>
            <a:endParaRPr lang="en-US" altLang="zh-CN" dirty="0"/>
          </a:p>
          <a:p>
            <a:pPr marL="457188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第二种情况是，参数是一个正则表示式，这时会返回一个原有正则表达式的拷贝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r>
              <a:rPr lang="en-US" altLang="zh-CN" dirty="0"/>
              <a:t>ES5</a:t>
            </a:r>
            <a:r>
              <a:rPr lang="zh-CN" altLang="en-US" dirty="0"/>
              <a:t>不允许此时使用第二个参数，添加修饰符，否则会报错</a:t>
            </a:r>
            <a:endParaRPr lang="en-US" altLang="zh-CN" dirty="0"/>
          </a:p>
          <a:p>
            <a:pPr lvl="2"/>
            <a:r>
              <a:rPr lang="en-US" altLang="zh-CN" dirty="0"/>
              <a:t>ES6</a:t>
            </a:r>
            <a:r>
              <a:rPr lang="zh-CN" altLang="en-US" dirty="0"/>
              <a:t>中如果</a:t>
            </a:r>
            <a:r>
              <a:rPr lang="en-US" altLang="zh-CN" dirty="0" err="1"/>
              <a:t>RegExp</a:t>
            </a:r>
            <a:r>
              <a:rPr lang="zh-CN" altLang="en-US" dirty="0"/>
              <a:t>构造函数第一个参数是一个正则对象，那么可以使用第二个参数指定修饰符。而且，返回的正则表达式会忽略原有的正则表达式的修饰符，只使用新指定的修饰符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1639CE46-1BD4-4165-A67F-E1092B40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2492896"/>
            <a:ext cx="7048500" cy="457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8970D92C-2795-43D4-8E4F-9C16F251C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77" y="4014497"/>
            <a:ext cx="7086600" cy="381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077A4E57-8A99-4F35-A10A-CDBD66039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28" y="6091184"/>
            <a:ext cx="82010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3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841EC3C-1FB0-44E0-8097-8C9CEB46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字符串的正则方法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2471C89-A583-4D57-B7D3-F4A23FF8E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字符串对象共有</a:t>
            </a:r>
            <a:r>
              <a:rPr lang="en-US" altLang="zh-CN" dirty="0"/>
              <a:t>4</a:t>
            </a:r>
            <a:r>
              <a:rPr lang="zh-CN" altLang="en-US" dirty="0"/>
              <a:t>个方法，可以使用正则表达式。</a:t>
            </a:r>
            <a:endParaRPr lang="en-US" altLang="zh-CN" dirty="0"/>
          </a:p>
          <a:p>
            <a:r>
              <a:rPr lang="en-US" altLang="zh-CN" dirty="0"/>
              <a:t>ES6</a:t>
            </a:r>
            <a:r>
              <a:rPr lang="zh-CN" altLang="en-US" dirty="0"/>
              <a:t>将这</a:t>
            </a:r>
            <a:r>
              <a:rPr lang="en-US" altLang="zh-CN" dirty="0"/>
              <a:t>4</a:t>
            </a:r>
            <a:r>
              <a:rPr lang="zh-CN" altLang="en-US" dirty="0"/>
              <a:t>个方法，在语言内部全部调用</a:t>
            </a:r>
            <a:r>
              <a:rPr lang="en-US" altLang="zh-CN" dirty="0" err="1"/>
              <a:t>RegExp</a:t>
            </a:r>
            <a:r>
              <a:rPr lang="zh-CN" altLang="en-US" dirty="0"/>
              <a:t>的实例方法，从而做到所有与正则相关的方法，全都定义在</a:t>
            </a:r>
            <a:r>
              <a:rPr lang="en-US" altLang="zh-CN" dirty="0" err="1"/>
              <a:t>RegExp</a:t>
            </a:r>
            <a:r>
              <a:rPr lang="zh-CN" altLang="en-US" dirty="0"/>
              <a:t>对象上</a:t>
            </a:r>
            <a:endParaRPr lang="en-US" altLang="zh-CN" dirty="0"/>
          </a:p>
          <a:p>
            <a:pPr lvl="1"/>
            <a:r>
              <a:rPr lang="en-US" altLang="zh-CN" sz="2400" dirty="0" err="1"/>
              <a:t>String.prototype.match</a:t>
            </a:r>
            <a:r>
              <a:rPr lang="en-US" altLang="zh-CN" sz="2400" dirty="0"/>
              <a:t> </a:t>
            </a:r>
            <a:r>
              <a:rPr lang="zh-CN" altLang="en-US" sz="2400" dirty="0"/>
              <a:t>调用 </a:t>
            </a:r>
            <a:r>
              <a:rPr lang="en-US" altLang="zh-CN" sz="2400" dirty="0" err="1"/>
              <a:t>RegExp.prototype</a:t>
            </a:r>
            <a:r>
              <a:rPr lang="en-US" altLang="zh-CN" sz="2400" dirty="0"/>
              <a:t>[</a:t>
            </a:r>
            <a:r>
              <a:rPr lang="en-US" altLang="zh-CN" sz="2400" dirty="0" err="1"/>
              <a:t>Symbol.match</a:t>
            </a:r>
            <a:r>
              <a:rPr lang="en-US" altLang="zh-CN" sz="2400" dirty="0"/>
              <a:t>]</a:t>
            </a:r>
          </a:p>
          <a:p>
            <a:pPr lvl="1"/>
            <a:r>
              <a:rPr lang="en-US" altLang="zh-CN" sz="2400" dirty="0" err="1"/>
              <a:t>String.prototype.replace</a:t>
            </a:r>
            <a:r>
              <a:rPr lang="en-US" altLang="zh-CN" sz="2400" dirty="0"/>
              <a:t> </a:t>
            </a:r>
            <a:r>
              <a:rPr lang="zh-CN" altLang="en-US" sz="2400" dirty="0"/>
              <a:t>调用 </a:t>
            </a:r>
            <a:r>
              <a:rPr lang="en-US" altLang="zh-CN" sz="2400" dirty="0" err="1"/>
              <a:t>RegExp.prototype</a:t>
            </a:r>
            <a:r>
              <a:rPr lang="en-US" altLang="zh-CN" sz="2400" dirty="0"/>
              <a:t>[</a:t>
            </a:r>
            <a:r>
              <a:rPr lang="en-US" altLang="zh-CN" sz="2400" dirty="0" err="1"/>
              <a:t>Symbol.replace</a:t>
            </a:r>
            <a:r>
              <a:rPr lang="en-US" altLang="zh-CN" sz="2400" dirty="0"/>
              <a:t>]</a:t>
            </a:r>
          </a:p>
          <a:p>
            <a:pPr lvl="1"/>
            <a:r>
              <a:rPr lang="en-US" altLang="zh-CN" sz="2400" dirty="0" err="1"/>
              <a:t>String.prototype.search</a:t>
            </a:r>
            <a:r>
              <a:rPr lang="en-US" altLang="zh-CN" sz="2400" dirty="0"/>
              <a:t> </a:t>
            </a:r>
            <a:r>
              <a:rPr lang="zh-CN" altLang="en-US" sz="2400" dirty="0"/>
              <a:t>调用 </a:t>
            </a:r>
            <a:r>
              <a:rPr lang="en-US" altLang="zh-CN" sz="2400" dirty="0" err="1"/>
              <a:t>RegExp.prototype</a:t>
            </a:r>
            <a:r>
              <a:rPr lang="en-US" altLang="zh-CN" sz="2400" dirty="0"/>
              <a:t>[</a:t>
            </a:r>
            <a:r>
              <a:rPr lang="en-US" altLang="zh-CN" sz="2400" dirty="0" err="1"/>
              <a:t>Symbol.search</a:t>
            </a:r>
            <a:r>
              <a:rPr lang="en-US" altLang="zh-CN" sz="2400" dirty="0"/>
              <a:t>]</a:t>
            </a:r>
          </a:p>
          <a:p>
            <a:pPr lvl="1"/>
            <a:r>
              <a:rPr lang="en-US" altLang="zh-CN" sz="2400" dirty="0" err="1"/>
              <a:t>String.prototype.split</a:t>
            </a:r>
            <a:r>
              <a:rPr lang="en-US" altLang="zh-CN" sz="2400" dirty="0"/>
              <a:t> </a:t>
            </a:r>
            <a:r>
              <a:rPr lang="zh-CN" altLang="en-US" sz="2400" dirty="0"/>
              <a:t>调用 </a:t>
            </a:r>
            <a:r>
              <a:rPr lang="en-US" altLang="zh-CN" sz="2400" dirty="0" err="1"/>
              <a:t>RegExp.prototype</a:t>
            </a:r>
            <a:r>
              <a:rPr lang="en-US" altLang="zh-CN" sz="2400" dirty="0"/>
              <a:t>[</a:t>
            </a:r>
            <a:r>
              <a:rPr lang="en-US" altLang="zh-CN" sz="2400" dirty="0" err="1"/>
              <a:t>Symbol.split</a:t>
            </a:r>
            <a:r>
              <a:rPr lang="en-US" altLang="zh-CN" sz="2400" dirty="0"/>
              <a:t>]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5621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00DD655-E132-42BB-8695-875AE31E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B829774-ADC0-475A-AF14-E94F6D041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264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</a:t>
            </a:r>
            <a:r>
              <a:rPr lang="en-US" altLang="zh-CN" dirty="0"/>
              <a:t>ES6</a:t>
            </a:r>
            <a:r>
              <a:rPr lang="zh-CN" altLang="en-US" dirty="0"/>
              <a:t>的浏览器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Microsoft Edge</a:t>
            </a:r>
          </a:p>
          <a:p>
            <a:r>
              <a:rPr lang="en-US" altLang="zh-CN" dirty="0"/>
              <a:t>Chrome</a:t>
            </a:r>
          </a:p>
          <a:p>
            <a:r>
              <a:rPr lang="en-US" altLang="zh-CN" dirty="0" err="1"/>
              <a:t>FireFox</a:t>
            </a:r>
            <a:endParaRPr lang="en-US" altLang="zh-CN" dirty="0"/>
          </a:p>
          <a:p>
            <a:r>
              <a:rPr lang="en-US" altLang="zh-CN" dirty="0"/>
              <a:t>Opera</a:t>
            </a:r>
          </a:p>
          <a:p>
            <a:r>
              <a:rPr lang="en-US" altLang="zh-CN" dirty="0"/>
              <a:t>Safari</a:t>
            </a:r>
          </a:p>
          <a:p>
            <a:r>
              <a:rPr lang="en-US" altLang="zh-CN" dirty="0" err="1"/>
              <a:t>Webkit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45179" y="1405758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浏览器支持情况：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http://kangax.github.io/compat-table/es6/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浏览器支持检测：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http://ruanyf.github.io/es-checker/index.cn.html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2403789"/>
            <a:ext cx="4668763" cy="36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127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="" xmlns:a16="http://schemas.microsoft.com/office/drawing/2014/main" id="{EF55B29A-E34F-4159-990E-82ED648233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="" xmlns:a16="http://schemas.microsoft.com/office/drawing/2014/main" id="{69ECA302-B040-4A1C-AC95-1327C09916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数值的扩展</a:t>
            </a:r>
          </a:p>
        </p:txBody>
      </p:sp>
    </p:spTree>
    <p:extLst>
      <p:ext uri="{BB962C8B-B14F-4D97-AF65-F5344CB8AC3E}">
        <p14:creationId xmlns:p14="http://schemas.microsoft.com/office/powerpoint/2010/main" val="1760606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2FB0DCB-AF71-4D56-BE25-FC4F5C08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二进制和八进制表示法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E5837AA-5403-4C87-A134-B4C34FEB9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进制表示</a:t>
            </a:r>
            <a:endParaRPr lang="en-US" altLang="zh-CN" dirty="0"/>
          </a:p>
          <a:p>
            <a:pPr lvl="1"/>
            <a:r>
              <a:rPr lang="zh-CN" altLang="en-US" dirty="0"/>
              <a:t>默认数值型为十进制</a:t>
            </a:r>
            <a:endParaRPr lang="en-US" altLang="zh-CN" dirty="0"/>
          </a:p>
          <a:p>
            <a:pPr lvl="1"/>
            <a:r>
              <a:rPr lang="zh-CN" altLang="en-US" dirty="0"/>
              <a:t>二进制以</a:t>
            </a:r>
            <a:r>
              <a:rPr lang="en-US" altLang="zh-CN" dirty="0"/>
              <a:t>0b</a:t>
            </a:r>
            <a:r>
              <a:rPr lang="zh-CN" altLang="en-US" dirty="0"/>
              <a:t>、</a:t>
            </a:r>
            <a:r>
              <a:rPr lang="en-US" altLang="zh-CN" dirty="0"/>
              <a:t>0B</a:t>
            </a:r>
            <a:r>
              <a:rPr lang="zh-CN" altLang="en-US" dirty="0"/>
              <a:t>开头</a:t>
            </a:r>
            <a:endParaRPr lang="en-US" altLang="zh-CN" dirty="0"/>
          </a:p>
          <a:p>
            <a:pPr lvl="1"/>
            <a:r>
              <a:rPr lang="zh-CN" altLang="en-US" dirty="0"/>
              <a:t>八进制以</a:t>
            </a:r>
            <a:r>
              <a:rPr lang="en-US" altLang="zh-CN" dirty="0"/>
              <a:t>0o</a:t>
            </a:r>
            <a:r>
              <a:rPr lang="zh-CN" altLang="en-US" dirty="0"/>
              <a:t>、</a:t>
            </a:r>
            <a:r>
              <a:rPr lang="en-US" altLang="zh-CN" dirty="0"/>
              <a:t>0O</a:t>
            </a:r>
            <a:r>
              <a:rPr lang="zh-CN" altLang="en-US" dirty="0"/>
              <a:t>开头</a:t>
            </a:r>
            <a:endParaRPr lang="en-US" altLang="zh-CN" dirty="0"/>
          </a:p>
          <a:p>
            <a:pPr lvl="1"/>
            <a:r>
              <a:rPr lang="zh-CN" altLang="en-US" dirty="0"/>
              <a:t>十六进制以</a:t>
            </a:r>
            <a:r>
              <a:rPr lang="en-US" altLang="zh-CN" dirty="0"/>
              <a:t>0x</a:t>
            </a:r>
            <a:r>
              <a:rPr lang="zh-CN" altLang="en-US" dirty="0"/>
              <a:t>、</a:t>
            </a:r>
            <a:r>
              <a:rPr lang="en-US" altLang="zh-CN" dirty="0"/>
              <a:t>0X</a:t>
            </a:r>
            <a:r>
              <a:rPr lang="zh-CN" altLang="en-US" dirty="0"/>
              <a:t>开头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Number</a:t>
            </a:r>
            <a:r>
              <a:rPr lang="zh-CN" altLang="en-US" dirty="0"/>
              <a:t>方法可将二、八、十六进制字符串转换为十进制数值</a:t>
            </a:r>
          </a:p>
        </p:txBody>
      </p:sp>
    </p:spTree>
    <p:extLst>
      <p:ext uri="{BB962C8B-B14F-4D97-AF65-F5344CB8AC3E}">
        <p14:creationId xmlns:p14="http://schemas.microsoft.com/office/powerpoint/2010/main" val="1196177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AE2BE2A-95EF-47B5-AA95-B424DC2F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err="1"/>
              <a:t>Number.isFinite</a:t>
            </a:r>
            <a:r>
              <a:rPr lang="en-US" altLang="zh-CN" sz="3600" dirty="0"/>
              <a:t>(), </a:t>
            </a:r>
            <a:r>
              <a:rPr lang="en-US" altLang="zh-CN" sz="3600" dirty="0" err="1"/>
              <a:t>Number.isNaN</a:t>
            </a:r>
            <a:r>
              <a:rPr lang="en-US" altLang="zh-CN" sz="3600" dirty="0"/>
              <a:t>()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1B4D99E-782C-418E-AE2F-3316329BF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/>
              <a:t>Number.isFinite</a:t>
            </a:r>
            <a:r>
              <a:rPr lang="en-US" altLang="zh-CN" sz="2400" dirty="0"/>
              <a:t>()</a:t>
            </a:r>
            <a:r>
              <a:rPr lang="zh-CN" altLang="en-US" sz="2400" dirty="0"/>
              <a:t>用来检查一个数值是否为有限的（</a:t>
            </a:r>
            <a:r>
              <a:rPr lang="en-US" altLang="zh-CN" sz="2400" dirty="0"/>
              <a:t>finite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 err="1"/>
              <a:t>Number.isNaN</a:t>
            </a:r>
            <a:r>
              <a:rPr lang="en-US" altLang="zh-CN" sz="2400" dirty="0"/>
              <a:t>()</a:t>
            </a:r>
            <a:r>
              <a:rPr lang="zh-CN" altLang="en-US" sz="2400" dirty="0"/>
              <a:t>用来检查一个值是否为</a:t>
            </a:r>
            <a:r>
              <a:rPr lang="en-US" altLang="zh-CN" sz="2400" dirty="0" err="1"/>
              <a:t>NaN</a:t>
            </a:r>
            <a:endParaRPr lang="en-US" altLang="zh-CN" sz="2400" dirty="0"/>
          </a:p>
          <a:p>
            <a:r>
              <a:rPr lang="zh-CN" altLang="en-US" sz="2400" dirty="0"/>
              <a:t>它们与传统的全局方法</a:t>
            </a:r>
            <a:r>
              <a:rPr lang="en-US" altLang="zh-CN" sz="2400" dirty="0" err="1"/>
              <a:t>isFinite</a:t>
            </a:r>
            <a:r>
              <a:rPr lang="en-US" altLang="zh-CN" sz="2400" dirty="0"/>
              <a:t>()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isNaN</a:t>
            </a:r>
            <a:r>
              <a:rPr lang="en-US" altLang="zh-CN" sz="2400" dirty="0"/>
              <a:t>()</a:t>
            </a:r>
            <a:r>
              <a:rPr lang="zh-CN" altLang="en-US" sz="2400" dirty="0"/>
              <a:t>的区别在于，传统方法先调用</a:t>
            </a:r>
            <a:r>
              <a:rPr lang="en-US" altLang="zh-CN" sz="2400" dirty="0"/>
              <a:t>Number()</a:t>
            </a:r>
            <a:r>
              <a:rPr lang="zh-CN" altLang="en-US" sz="2400" dirty="0"/>
              <a:t>将非数值的值转为数值，再进行判断，而这两个新方法只对数值有效，</a:t>
            </a:r>
            <a:r>
              <a:rPr lang="en-US" altLang="zh-CN" sz="2400" dirty="0" err="1"/>
              <a:t>Number.isFinite</a:t>
            </a:r>
            <a:r>
              <a:rPr lang="en-US" altLang="zh-CN" sz="2400" dirty="0"/>
              <a:t>()</a:t>
            </a:r>
            <a:r>
              <a:rPr lang="zh-CN" altLang="en-US" sz="2400" dirty="0"/>
              <a:t>对于非数值一律返回</a:t>
            </a:r>
            <a:r>
              <a:rPr lang="en-US" altLang="zh-CN" sz="2400" dirty="0"/>
              <a:t>false, </a:t>
            </a:r>
            <a:r>
              <a:rPr lang="en-US" altLang="zh-CN" sz="2400" dirty="0" err="1"/>
              <a:t>Number.isNaN</a:t>
            </a:r>
            <a:r>
              <a:rPr lang="en-US" altLang="zh-CN" sz="2400" dirty="0"/>
              <a:t>()</a:t>
            </a:r>
            <a:r>
              <a:rPr lang="zh-CN" altLang="en-US" sz="2400" dirty="0"/>
              <a:t>只有对于</a:t>
            </a:r>
            <a:r>
              <a:rPr lang="en-US" altLang="zh-CN" sz="2400" dirty="0" err="1"/>
              <a:t>NaN</a:t>
            </a:r>
            <a:r>
              <a:rPr lang="zh-CN" altLang="en-US" sz="2400" dirty="0"/>
              <a:t>才返回</a:t>
            </a:r>
            <a:r>
              <a:rPr lang="en-US" altLang="zh-CN" sz="2400" dirty="0"/>
              <a:t>true</a:t>
            </a:r>
            <a:r>
              <a:rPr lang="zh-CN" altLang="en-US" sz="2400" dirty="0"/>
              <a:t>，非</a:t>
            </a:r>
            <a:r>
              <a:rPr lang="en-US" altLang="zh-CN" sz="2400" dirty="0" err="1"/>
              <a:t>NaN</a:t>
            </a:r>
            <a:r>
              <a:rPr lang="zh-CN" altLang="en-US" sz="2400" dirty="0"/>
              <a:t>一律返回</a:t>
            </a:r>
            <a:r>
              <a:rPr lang="en-US" altLang="zh-CN" sz="2400" dirty="0"/>
              <a:t>false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1EB8B612-37E3-4E2F-BFA0-17270056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80" y="3933056"/>
            <a:ext cx="3781425" cy="19621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3CB263C3-D04C-4B17-973B-A21B684FD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130" y="3918570"/>
            <a:ext cx="38766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20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3C6BC07-44EC-40A0-A4B2-74B36F1D2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/>
              <a:t>Number.parseInt</a:t>
            </a:r>
            <a:r>
              <a:rPr lang="en-US" altLang="zh-CN" sz="3200" dirty="0"/>
              <a:t>(), </a:t>
            </a:r>
            <a:r>
              <a:rPr lang="en-US" altLang="zh-CN" sz="3200" dirty="0" err="1"/>
              <a:t>Number.parseFloat</a:t>
            </a:r>
            <a:r>
              <a:rPr lang="en-US" altLang="zh-CN" sz="3200" dirty="0"/>
              <a:t>()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9573A92-61B7-45B8-8531-938459C60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将全局方法</a:t>
            </a:r>
            <a:r>
              <a:rPr lang="en-US" altLang="zh-CN" dirty="0" err="1"/>
              <a:t>parseInt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parseFloat</a:t>
            </a:r>
            <a:r>
              <a:rPr lang="en-US" altLang="zh-CN" dirty="0"/>
              <a:t>()</a:t>
            </a:r>
            <a:r>
              <a:rPr lang="zh-CN" altLang="en-US" dirty="0"/>
              <a:t>，移植到</a:t>
            </a:r>
            <a:r>
              <a:rPr lang="en-US" altLang="zh-CN" dirty="0"/>
              <a:t>Number</a:t>
            </a:r>
            <a:r>
              <a:rPr lang="zh-CN" altLang="en-US" dirty="0"/>
              <a:t>对象上面，行为完全保持不变</a:t>
            </a:r>
            <a:endParaRPr lang="en-US" altLang="zh-CN" dirty="0"/>
          </a:p>
          <a:p>
            <a:r>
              <a:rPr lang="zh-CN" altLang="en-US" dirty="0"/>
              <a:t>这样做的目的，是逐步减少全局性方法，使得语言逐步模块化</a:t>
            </a:r>
          </a:p>
        </p:txBody>
      </p:sp>
    </p:spTree>
    <p:extLst>
      <p:ext uri="{BB962C8B-B14F-4D97-AF65-F5344CB8AC3E}">
        <p14:creationId xmlns:p14="http://schemas.microsoft.com/office/powerpoint/2010/main" val="14930144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E60E371-D2AE-4B52-BE47-F38C417E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Number.isInteger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DA77C0E-3925-433C-B881-1BD8163CC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Number.isInteger</a:t>
            </a:r>
            <a:r>
              <a:rPr lang="en-US" altLang="zh-CN" dirty="0"/>
              <a:t>()</a:t>
            </a:r>
            <a:r>
              <a:rPr lang="zh-CN" altLang="en-US" dirty="0"/>
              <a:t>用来判断一个值是否为整数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JavaScript</a:t>
            </a:r>
            <a:r>
              <a:rPr lang="zh-CN" altLang="en-US" dirty="0"/>
              <a:t>内部，整数和浮点数是同样的储存方法，所以</a:t>
            </a:r>
            <a:r>
              <a:rPr lang="en-US" altLang="zh-CN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3.0</a:t>
            </a:r>
            <a:r>
              <a:rPr lang="zh-CN" altLang="en-US" dirty="0"/>
              <a:t>被视为同一个值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424476E-3539-40FA-93BF-0E8395898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3284984"/>
            <a:ext cx="38290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35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09063D8-AF68-47E3-80D8-D7870DAD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Number.EPSILON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238247D-D416-483B-8322-076149D4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在</a:t>
            </a:r>
            <a:r>
              <a:rPr lang="en-US" altLang="zh-CN" dirty="0"/>
              <a:t>Number</a:t>
            </a:r>
            <a:r>
              <a:rPr lang="zh-CN" altLang="en-US" dirty="0"/>
              <a:t>对象上面，新增一个极小的常量</a:t>
            </a:r>
            <a:r>
              <a:rPr lang="en-US" altLang="zh-CN" dirty="0" err="1"/>
              <a:t>Number.EPSILON</a:t>
            </a:r>
            <a:endParaRPr lang="en-US" altLang="zh-CN" dirty="0"/>
          </a:p>
          <a:p>
            <a:r>
              <a:rPr lang="zh-CN" altLang="en-US" dirty="0"/>
              <a:t>由于浮点数计算是不精确的，引入一个这么小的量的目的，在于为浮点数计算，设置一个误差范围。</a:t>
            </a:r>
          </a:p>
        </p:txBody>
      </p:sp>
    </p:spTree>
    <p:extLst>
      <p:ext uri="{BB962C8B-B14F-4D97-AF65-F5344CB8AC3E}">
        <p14:creationId xmlns:p14="http://schemas.microsoft.com/office/powerpoint/2010/main" val="40930999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0CA523E-FA02-4DED-B016-4F64D927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安全整数和</a:t>
            </a:r>
            <a:r>
              <a:rPr lang="en-US" altLang="zh-CN" sz="3600" dirty="0" err="1"/>
              <a:t>Number.isSafeInteger</a:t>
            </a:r>
            <a:r>
              <a:rPr lang="en-US" altLang="zh-CN" sz="3600" dirty="0"/>
              <a:t>()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CC09500-1934-40AC-9A41-81314C1AB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avaScript</a:t>
            </a:r>
            <a:r>
              <a:rPr lang="zh-CN" altLang="en-US" dirty="0"/>
              <a:t>能够准确表示的整数范围在</a:t>
            </a:r>
            <a:r>
              <a:rPr lang="en-US" altLang="zh-CN" dirty="0"/>
              <a:t>-2^53</a:t>
            </a:r>
            <a:r>
              <a:rPr lang="zh-CN" altLang="en-US" dirty="0"/>
              <a:t>到</a:t>
            </a:r>
            <a:r>
              <a:rPr lang="en-US" altLang="zh-CN" dirty="0"/>
              <a:t>2^53</a:t>
            </a:r>
            <a:r>
              <a:rPr lang="zh-CN" altLang="en-US" dirty="0"/>
              <a:t>之间（不含两个端点），超过这个范围，无法精确表示这个值</a:t>
            </a:r>
            <a:endParaRPr lang="en-US" altLang="zh-CN" dirty="0"/>
          </a:p>
          <a:p>
            <a:r>
              <a:rPr lang="en-US" altLang="zh-CN" dirty="0"/>
              <a:t>ES6</a:t>
            </a:r>
            <a:r>
              <a:rPr lang="zh-CN" altLang="en-US" dirty="0"/>
              <a:t>引入了</a:t>
            </a:r>
            <a:r>
              <a:rPr lang="en-US" altLang="zh-CN" dirty="0" err="1"/>
              <a:t>Number.MAX_SAFE_INTEGER</a:t>
            </a:r>
            <a:r>
              <a:rPr lang="zh-CN" altLang="en-US" dirty="0"/>
              <a:t>和</a:t>
            </a:r>
            <a:r>
              <a:rPr lang="en-US" altLang="zh-CN" dirty="0" err="1"/>
              <a:t>Number.MIN_SAFE_INTEGER</a:t>
            </a:r>
            <a:r>
              <a:rPr lang="zh-CN" altLang="en-US" dirty="0"/>
              <a:t>这两个常量，用来表示这个范围的上下限</a:t>
            </a:r>
            <a:endParaRPr lang="en-US" altLang="zh-CN" dirty="0"/>
          </a:p>
          <a:p>
            <a:r>
              <a:rPr lang="en-US" altLang="zh-CN" dirty="0" err="1"/>
              <a:t>Number.isSafeInteger</a:t>
            </a:r>
            <a:r>
              <a:rPr lang="en-US" altLang="zh-CN" dirty="0"/>
              <a:t>()</a:t>
            </a:r>
            <a:r>
              <a:rPr lang="zh-CN" altLang="en-US" dirty="0"/>
              <a:t>则是用来判断一个整数是否落在这个范围之内</a:t>
            </a:r>
            <a:endParaRPr lang="en-US" altLang="zh-CN" dirty="0"/>
          </a:p>
          <a:p>
            <a:r>
              <a:rPr lang="zh-CN" altLang="en-US" dirty="0"/>
              <a:t>验证运算结果是否落在安全整数的范围内，不要只验证运算结果，而要同时验证参与运算的每个值</a:t>
            </a:r>
          </a:p>
        </p:txBody>
      </p:sp>
    </p:spTree>
    <p:extLst>
      <p:ext uri="{BB962C8B-B14F-4D97-AF65-F5344CB8AC3E}">
        <p14:creationId xmlns:p14="http://schemas.microsoft.com/office/powerpoint/2010/main" val="615343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9069030-F852-4732-89DA-0E681BCF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</a:t>
            </a:r>
            <a:r>
              <a:rPr lang="zh-CN" altLang="en-US" dirty="0" smtClean="0"/>
              <a:t>扩展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44EA7D0-3F88-4F82-A923-FB0A900A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ES6</a:t>
            </a:r>
            <a:r>
              <a:rPr lang="zh-CN" altLang="en-US" sz="2800" dirty="0"/>
              <a:t>在</a:t>
            </a:r>
            <a:r>
              <a:rPr lang="en-US" altLang="zh-CN" sz="2800" dirty="0"/>
              <a:t>Math</a:t>
            </a:r>
            <a:r>
              <a:rPr lang="zh-CN" altLang="en-US" sz="2800" dirty="0"/>
              <a:t>对象上新增了</a:t>
            </a:r>
            <a:r>
              <a:rPr lang="en-US" altLang="zh-CN" sz="2800" dirty="0"/>
              <a:t>17</a:t>
            </a:r>
            <a:r>
              <a:rPr lang="zh-CN" altLang="en-US" sz="2800" dirty="0"/>
              <a:t>个与数学相关的方法。所有这些方法都是静态方法，只能在</a:t>
            </a:r>
            <a:r>
              <a:rPr lang="en-US" altLang="zh-CN" sz="2800" dirty="0"/>
              <a:t>Math</a:t>
            </a:r>
            <a:r>
              <a:rPr lang="zh-CN" altLang="en-US" sz="2800" dirty="0"/>
              <a:t>对象上调</a:t>
            </a:r>
            <a:r>
              <a:rPr lang="zh-CN" altLang="en-US" sz="2800" dirty="0" smtClean="0"/>
              <a:t>用</a:t>
            </a:r>
            <a:endParaRPr lang="en-US" altLang="zh-CN" sz="2800" dirty="0" smtClean="0"/>
          </a:p>
          <a:p>
            <a:r>
              <a:rPr lang="en-US" altLang="zh-CN" sz="2800" dirty="0" err="1"/>
              <a:t>Math.trunc</a:t>
            </a:r>
            <a:r>
              <a:rPr lang="zh-CN" altLang="en-US" sz="2800" dirty="0"/>
              <a:t>方法用于去除一个数的小数部分，返回整数</a:t>
            </a:r>
            <a:r>
              <a:rPr lang="zh-CN" altLang="en-US" sz="2800" dirty="0" smtClean="0"/>
              <a:t>部分</a:t>
            </a:r>
            <a:endParaRPr lang="en-US" altLang="zh-CN" sz="2800" dirty="0" smtClean="0"/>
          </a:p>
          <a:p>
            <a:pPr lvl="1"/>
            <a:r>
              <a:rPr lang="zh-CN" altLang="en-US" sz="2400" dirty="0"/>
              <a:t>对于非数值，</a:t>
            </a:r>
            <a:r>
              <a:rPr lang="en-US" altLang="zh-CN" sz="2400" dirty="0" err="1"/>
              <a:t>Math.trunc</a:t>
            </a:r>
            <a:r>
              <a:rPr lang="zh-CN" altLang="en-US" sz="2400" dirty="0"/>
              <a:t>内部使用</a:t>
            </a:r>
            <a:r>
              <a:rPr lang="en-US" altLang="zh-CN" sz="2400" dirty="0"/>
              <a:t>Number</a:t>
            </a:r>
            <a:r>
              <a:rPr lang="zh-CN" altLang="en-US" sz="2400" dirty="0"/>
              <a:t>方法将其先转为</a:t>
            </a:r>
            <a:r>
              <a:rPr lang="zh-CN" altLang="en-US" sz="2400" dirty="0" smtClean="0"/>
              <a:t>数值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对于空值和无法截取整数的值，返回</a:t>
            </a:r>
            <a:r>
              <a:rPr lang="en-US" altLang="zh-CN" sz="2400" dirty="0" err="1"/>
              <a:t>NaN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4149080"/>
            <a:ext cx="3048000" cy="1384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4104630"/>
            <a:ext cx="33147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9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Math.sign</a:t>
            </a:r>
            <a:r>
              <a:rPr lang="zh-CN" altLang="en-US" dirty="0"/>
              <a:t>方法用来判断一个数到底是正数、负数、还是</a:t>
            </a:r>
            <a:r>
              <a:rPr lang="zh-CN" altLang="en-US" dirty="0" smtClean="0"/>
              <a:t>零</a:t>
            </a:r>
            <a:endParaRPr lang="en-US" altLang="zh-CN" dirty="0" smtClean="0"/>
          </a:p>
          <a:p>
            <a:pPr lvl="1"/>
            <a:r>
              <a:rPr kumimoji="1" lang="zh-CN" altLang="en-US" dirty="0"/>
              <a:t>参数为正数，返回</a:t>
            </a:r>
            <a:r>
              <a:rPr kumimoji="1" lang="en-US" altLang="zh-CN" dirty="0"/>
              <a:t>+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参数为负数，返回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参数为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，返回</a:t>
            </a:r>
            <a:r>
              <a:rPr kumimoji="1" lang="en-US" altLang="zh-CN" dirty="0" smtClean="0"/>
              <a:t>0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参数为</a:t>
            </a:r>
            <a:r>
              <a:rPr kumimoji="1" lang="en-US" altLang="zh-CN" dirty="0"/>
              <a:t>-0</a:t>
            </a:r>
            <a:r>
              <a:rPr kumimoji="1" lang="zh-CN" altLang="en-US" dirty="0"/>
              <a:t>，返回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0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其他值，返回</a:t>
            </a:r>
            <a:r>
              <a:rPr kumimoji="1" lang="en-US" altLang="zh-CN" dirty="0" err="1" smtClean="0"/>
              <a:t>NaN</a:t>
            </a:r>
            <a:endParaRPr kumimoji="1" lang="zh-CN" altLang="en-US" dirty="0"/>
          </a:p>
          <a:p>
            <a:pPr lvl="1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68" y="3356992"/>
            <a:ext cx="2844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40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Math.cbrt</a:t>
            </a:r>
            <a:r>
              <a:rPr lang="zh-CN" altLang="en-US" dirty="0"/>
              <a:t>方法用于计算一个数的立方</a:t>
            </a:r>
            <a:r>
              <a:rPr lang="zh-CN" altLang="en-US" dirty="0" smtClean="0"/>
              <a:t>根</a:t>
            </a:r>
            <a:endParaRPr lang="en-US" altLang="zh-CN" dirty="0" smtClean="0"/>
          </a:p>
          <a:p>
            <a:pPr lvl="1"/>
            <a:r>
              <a:rPr lang="zh-CN" altLang="en-US" dirty="0"/>
              <a:t>对于非数值，</a:t>
            </a:r>
            <a:r>
              <a:rPr lang="en-US" altLang="zh-CN" dirty="0" err="1"/>
              <a:t>Math.cbrt</a:t>
            </a:r>
            <a:r>
              <a:rPr lang="zh-CN" altLang="en-US" dirty="0"/>
              <a:t>方法内部也是先使用</a:t>
            </a:r>
            <a:r>
              <a:rPr lang="en-US" altLang="zh-CN" dirty="0"/>
              <a:t>Number</a:t>
            </a:r>
            <a:r>
              <a:rPr lang="zh-CN" altLang="en-US" dirty="0"/>
              <a:t>方法将其转为数值</a:t>
            </a:r>
            <a:endParaRPr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3212976"/>
            <a:ext cx="39497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4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转码器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ES 6</a:t>
            </a:r>
            <a:r>
              <a:rPr lang="zh-CN" altLang="en-US" dirty="0"/>
              <a:t>代码自动转换为</a:t>
            </a:r>
            <a:r>
              <a:rPr lang="en-US" altLang="zh-CN" dirty="0"/>
              <a:t>ES 5</a:t>
            </a:r>
            <a:r>
              <a:rPr lang="zh-CN" altLang="en-US" dirty="0"/>
              <a:t>代码</a:t>
            </a:r>
            <a:endParaRPr lang="en-US" altLang="zh-CN" dirty="0"/>
          </a:p>
          <a:p>
            <a:pPr lvl="1"/>
            <a:r>
              <a:rPr lang="en-US" altLang="zh-CN" dirty="0"/>
              <a:t>Babel </a:t>
            </a:r>
            <a:r>
              <a:rPr lang="zh-CN" altLang="en-US" dirty="0"/>
              <a:t>转码器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https://babeljs.io/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 err="1"/>
              <a:t>Traceur</a:t>
            </a:r>
            <a:r>
              <a:rPr lang="en-US" altLang="zh-CN" dirty="0"/>
              <a:t> </a:t>
            </a:r>
            <a:r>
              <a:rPr lang="zh-CN" altLang="en-US" dirty="0"/>
              <a:t>转码器</a:t>
            </a:r>
            <a:endParaRPr lang="en-US" altLang="zh-CN" dirty="0"/>
          </a:p>
          <a:p>
            <a:pPr lvl="2"/>
            <a:r>
              <a:rPr lang="en-US" altLang="zh-CN" dirty="0">
                <a:hlinkClick r:id="rId3"/>
              </a:rPr>
              <a:t>https://github.com/google/traceur-compiler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022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JavaScript</a:t>
            </a:r>
            <a:r>
              <a:rPr lang="zh-CN" altLang="en-US" dirty="0"/>
              <a:t>的整数使用</a:t>
            </a:r>
            <a:r>
              <a:rPr lang="en-US" altLang="zh-CN" dirty="0"/>
              <a:t>32</a:t>
            </a:r>
            <a:r>
              <a:rPr lang="zh-CN" altLang="en-US" dirty="0"/>
              <a:t>位二进制形式表示，</a:t>
            </a:r>
            <a:r>
              <a:rPr lang="en-US" altLang="zh-CN" dirty="0"/>
              <a:t>Math.clz32</a:t>
            </a:r>
            <a:r>
              <a:rPr lang="zh-CN" altLang="en-US" dirty="0"/>
              <a:t>方法返回一个数的</a:t>
            </a:r>
            <a:r>
              <a:rPr lang="en-US" altLang="zh-CN" dirty="0"/>
              <a:t>32</a:t>
            </a:r>
            <a:r>
              <a:rPr lang="zh-CN" altLang="en-US" dirty="0"/>
              <a:t>位无符号整数形式有多少个前导</a:t>
            </a:r>
            <a:r>
              <a:rPr lang="en-US" altLang="zh-CN" dirty="0" smtClean="0"/>
              <a:t>0</a:t>
            </a:r>
          </a:p>
          <a:p>
            <a:pPr lvl="1"/>
            <a:r>
              <a:rPr lang="zh-CN" altLang="en-US" dirty="0"/>
              <a:t>对于小数，</a:t>
            </a:r>
            <a:r>
              <a:rPr lang="en-US" altLang="zh-CN" dirty="0"/>
              <a:t>Math.clz32</a:t>
            </a:r>
            <a:r>
              <a:rPr lang="zh-CN" altLang="en-US" dirty="0"/>
              <a:t>方法只考虑整数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pPr lvl="1"/>
            <a:r>
              <a:rPr lang="zh-CN" altLang="en-US" dirty="0"/>
              <a:t>对于空值或其他类型的值，</a:t>
            </a:r>
            <a:r>
              <a:rPr lang="en-US" altLang="zh-CN" dirty="0"/>
              <a:t>Math.clz32</a:t>
            </a:r>
            <a:r>
              <a:rPr lang="zh-CN" altLang="en-US" dirty="0"/>
              <a:t>方法会将它们先转为数值，然后再计算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3945513"/>
            <a:ext cx="5524500" cy="222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3945513"/>
            <a:ext cx="32004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519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Math.imul</a:t>
            </a:r>
            <a:r>
              <a:rPr lang="zh-CN" altLang="en-US" dirty="0"/>
              <a:t>方法返回两个数以</a:t>
            </a:r>
            <a:r>
              <a:rPr lang="en-US" altLang="zh-CN" dirty="0"/>
              <a:t>32</a:t>
            </a:r>
            <a:r>
              <a:rPr lang="zh-CN" altLang="en-US" dirty="0"/>
              <a:t>位带符号整数形式相乘的结果，返回的也是一个</a:t>
            </a:r>
            <a:r>
              <a:rPr lang="en-US" altLang="zh-CN" dirty="0"/>
              <a:t>32</a:t>
            </a:r>
            <a:r>
              <a:rPr lang="zh-CN" altLang="en-US" dirty="0"/>
              <a:t>位的带符号</a:t>
            </a:r>
            <a:r>
              <a:rPr lang="zh-CN" altLang="en-US" dirty="0" smtClean="0"/>
              <a:t>整数</a:t>
            </a:r>
            <a:endParaRPr lang="en-US" altLang="zh-CN" dirty="0" smtClean="0"/>
          </a:p>
          <a:p>
            <a:r>
              <a:rPr lang="zh-CN" altLang="en-US" dirty="0"/>
              <a:t>如果只考虑最后</a:t>
            </a:r>
            <a:r>
              <a:rPr lang="en-US" altLang="zh-CN" dirty="0"/>
              <a:t>32</a:t>
            </a:r>
            <a:r>
              <a:rPr lang="zh-CN" altLang="en-US" dirty="0"/>
              <a:t>位，大多数情况下，</a:t>
            </a:r>
            <a:r>
              <a:rPr lang="en-US" altLang="zh-CN" dirty="0" err="1"/>
              <a:t>Math.imul</a:t>
            </a:r>
            <a:r>
              <a:rPr lang="en-US" altLang="zh-CN" dirty="0"/>
              <a:t>(a, b)</a:t>
            </a:r>
            <a:r>
              <a:rPr lang="zh-CN" altLang="en-US" dirty="0"/>
              <a:t>与</a:t>
            </a:r>
            <a:r>
              <a:rPr lang="en-US" altLang="zh-CN" dirty="0"/>
              <a:t>a * b</a:t>
            </a:r>
            <a:r>
              <a:rPr lang="zh-CN" altLang="en-US" dirty="0"/>
              <a:t>的结果是相同的，即该方法等同于</a:t>
            </a:r>
            <a:r>
              <a:rPr lang="en-US" altLang="zh-CN" dirty="0"/>
              <a:t>(a * b)|0</a:t>
            </a:r>
            <a:r>
              <a:rPr lang="zh-CN" altLang="en-US" dirty="0"/>
              <a:t>的效果（超过</a:t>
            </a:r>
            <a:r>
              <a:rPr lang="en-US" altLang="zh-CN" dirty="0"/>
              <a:t>32</a:t>
            </a:r>
            <a:r>
              <a:rPr lang="zh-CN" altLang="en-US" dirty="0"/>
              <a:t>位的部分溢出）。之所以需要部署这个方法，是因为</a:t>
            </a:r>
            <a:r>
              <a:rPr lang="en-US" altLang="zh-CN" dirty="0"/>
              <a:t>JavaScript</a:t>
            </a:r>
            <a:r>
              <a:rPr lang="zh-CN" altLang="en-US" dirty="0"/>
              <a:t>有精度限制，超过</a:t>
            </a:r>
            <a:r>
              <a:rPr lang="en-US" altLang="zh-CN" dirty="0"/>
              <a:t>2</a:t>
            </a:r>
            <a:r>
              <a:rPr lang="zh-CN" altLang="en-US" dirty="0"/>
              <a:t>的</a:t>
            </a:r>
            <a:r>
              <a:rPr lang="en-US" altLang="zh-CN" dirty="0"/>
              <a:t>53</a:t>
            </a:r>
            <a:r>
              <a:rPr lang="zh-CN" altLang="en-US" dirty="0"/>
              <a:t>次方的值无法精确表示。这就是说，对于那些很大的数的乘法，低位数值往往都是不精确的，</a:t>
            </a:r>
            <a:r>
              <a:rPr lang="en-US" altLang="zh-CN" dirty="0" err="1"/>
              <a:t>Math.imul</a:t>
            </a:r>
            <a:r>
              <a:rPr lang="zh-CN" altLang="en-US" dirty="0"/>
              <a:t>方法可以返回正确的低位数值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2686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Math.fround</a:t>
            </a:r>
            <a:r>
              <a:rPr lang="zh-CN" altLang="en-US" dirty="0"/>
              <a:t>方法返回一个数的单精度浮点数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r>
              <a:rPr lang="zh-CN" altLang="en-US" dirty="0"/>
              <a:t>对于整数来说，</a:t>
            </a:r>
            <a:r>
              <a:rPr lang="en-US" altLang="zh-CN" dirty="0" err="1"/>
              <a:t>Math.fround</a:t>
            </a:r>
            <a:r>
              <a:rPr lang="zh-CN" altLang="en-US" dirty="0"/>
              <a:t>方法返回结果不会有任何不同，区别主要是那些无法用</a:t>
            </a:r>
            <a:r>
              <a:rPr lang="en-US" altLang="zh-CN" dirty="0"/>
              <a:t>64</a:t>
            </a:r>
            <a:r>
              <a:rPr lang="zh-CN" altLang="en-US" dirty="0"/>
              <a:t>个二进制位精确表示的小数。这时，</a:t>
            </a:r>
            <a:r>
              <a:rPr lang="en-US" altLang="zh-CN" dirty="0" err="1"/>
              <a:t>Math.fround</a:t>
            </a:r>
            <a:r>
              <a:rPr lang="zh-CN" altLang="en-US" dirty="0"/>
              <a:t>方法会返回最接近这个小数的单精度浮点数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4077072"/>
            <a:ext cx="45085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08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Math.hypot</a:t>
            </a:r>
            <a:r>
              <a:rPr lang="zh-CN" altLang="en-US" dirty="0"/>
              <a:t>方法返回所有参数的平方和的</a:t>
            </a:r>
            <a:r>
              <a:rPr lang="zh-CN" altLang="en-US" dirty="0" smtClean="0"/>
              <a:t>平方根</a:t>
            </a:r>
            <a:endParaRPr lang="en-US" altLang="zh-CN" dirty="0" smtClean="0"/>
          </a:p>
          <a:p>
            <a:pPr lvl="1"/>
            <a:r>
              <a:rPr lang="zh-CN" altLang="en-US" dirty="0"/>
              <a:t>如果参数不是数值，</a:t>
            </a:r>
            <a:r>
              <a:rPr lang="en-US" altLang="zh-CN" dirty="0" err="1"/>
              <a:t>Math.hypot</a:t>
            </a:r>
            <a:r>
              <a:rPr lang="zh-CN" altLang="en-US" dirty="0"/>
              <a:t>方法会将其转为数值。只要有一个参数无法转为数值，就会返回</a:t>
            </a:r>
            <a:r>
              <a:rPr lang="en-US" altLang="zh-CN" dirty="0" err="1"/>
              <a:t>NaN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3284984"/>
            <a:ext cx="50927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032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对数运算</a:t>
            </a:r>
            <a:endParaRPr kumimoji="1" lang="en-US" altLang="zh-CN" dirty="0" smtClean="0"/>
          </a:p>
          <a:p>
            <a:pPr lvl="1"/>
            <a:r>
              <a:rPr lang="en-US" altLang="zh-CN" dirty="0"/>
              <a:t>Math.expm1(x)</a:t>
            </a:r>
            <a:r>
              <a:rPr lang="zh-CN" altLang="en-US" dirty="0"/>
              <a:t>返回</a:t>
            </a:r>
            <a:r>
              <a:rPr lang="en-US" altLang="zh-CN" dirty="0"/>
              <a:t>e</a:t>
            </a:r>
            <a:r>
              <a:rPr lang="en-US" altLang="zh-CN" baseline="30000" dirty="0"/>
              <a:t>x</a:t>
            </a:r>
            <a:r>
              <a:rPr lang="en-US" altLang="zh-CN" dirty="0"/>
              <a:t> - 1</a:t>
            </a:r>
            <a:r>
              <a:rPr lang="zh-CN" altLang="en-US" dirty="0"/>
              <a:t>，即</a:t>
            </a:r>
            <a:r>
              <a:rPr lang="en-US" altLang="zh-CN" dirty="0" err="1"/>
              <a:t>Math.exp</a:t>
            </a:r>
            <a:r>
              <a:rPr lang="en-US" altLang="zh-CN" dirty="0"/>
              <a:t>(x)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 1</a:t>
            </a:r>
          </a:p>
          <a:p>
            <a:pPr lvl="1"/>
            <a:r>
              <a:rPr lang="en-US" altLang="zh-CN" dirty="0"/>
              <a:t>Math.log1p(x)</a:t>
            </a:r>
            <a:r>
              <a:rPr lang="zh-CN" altLang="en-US" dirty="0"/>
              <a:t>方法返回</a:t>
            </a:r>
            <a:r>
              <a:rPr lang="en-US" altLang="zh-CN" dirty="0"/>
              <a:t>1 + x</a:t>
            </a:r>
            <a:r>
              <a:rPr lang="zh-CN" altLang="en-US" dirty="0"/>
              <a:t>的自然对数，即</a:t>
            </a:r>
            <a:r>
              <a:rPr lang="en-US" altLang="zh-CN" dirty="0" err="1"/>
              <a:t>Math.log</a:t>
            </a:r>
            <a:r>
              <a:rPr lang="en-US" altLang="zh-CN" dirty="0"/>
              <a:t>(1 + x)</a:t>
            </a:r>
            <a:r>
              <a:rPr lang="zh-CN" altLang="en-US" dirty="0"/>
              <a:t>。如果</a:t>
            </a:r>
            <a:r>
              <a:rPr lang="en-US" altLang="zh-CN" dirty="0"/>
              <a:t>x</a:t>
            </a:r>
            <a:r>
              <a:rPr lang="zh-CN" altLang="en-US" dirty="0"/>
              <a:t>小于</a:t>
            </a:r>
            <a:r>
              <a:rPr lang="en-US" altLang="zh-CN" dirty="0"/>
              <a:t>-1</a:t>
            </a:r>
            <a:r>
              <a:rPr lang="zh-CN" altLang="en-US" dirty="0"/>
              <a:t>，返回</a:t>
            </a:r>
            <a:r>
              <a:rPr lang="en-US" altLang="zh-CN" dirty="0" err="1" smtClean="0"/>
              <a:t>NaN</a:t>
            </a:r>
            <a:endParaRPr lang="en-US" altLang="zh-CN" dirty="0" smtClean="0"/>
          </a:p>
          <a:p>
            <a:pPr lvl="1"/>
            <a:r>
              <a:rPr lang="en-US" altLang="zh-CN" dirty="0"/>
              <a:t>Math.log10(x)</a:t>
            </a:r>
            <a:r>
              <a:rPr lang="zh-CN" altLang="en-US" dirty="0"/>
              <a:t>返回以</a:t>
            </a:r>
            <a:r>
              <a:rPr lang="en-US" altLang="zh-CN" dirty="0"/>
              <a:t>10</a:t>
            </a:r>
            <a:r>
              <a:rPr lang="zh-CN" altLang="en-US" dirty="0"/>
              <a:t>为底的</a:t>
            </a:r>
            <a:r>
              <a:rPr lang="en-US" altLang="zh-CN" dirty="0"/>
              <a:t>x</a:t>
            </a:r>
            <a:r>
              <a:rPr lang="zh-CN" altLang="en-US" dirty="0"/>
              <a:t>的对数。如果</a:t>
            </a:r>
            <a:r>
              <a:rPr lang="en-US" altLang="zh-CN" dirty="0"/>
              <a:t>x</a:t>
            </a:r>
            <a:r>
              <a:rPr lang="zh-CN" altLang="en-US" dirty="0"/>
              <a:t>小于</a:t>
            </a:r>
            <a:r>
              <a:rPr lang="en-US" altLang="zh-CN" dirty="0"/>
              <a:t>0</a:t>
            </a:r>
            <a:r>
              <a:rPr lang="zh-CN" altLang="en-US" dirty="0"/>
              <a:t>，则返回</a:t>
            </a:r>
            <a:r>
              <a:rPr lang="en-US" altLang="zh-CN" dirty="0" err="1" smtClean="0"/>
              <a:t>NaN</a:t>
            </a:r>
            <a:endParaRPr lang="en-US" altLang="zh-CN" dirty="0" smtClean="0"/>
          </a:p>
          <a:p>
            <a:pPr lvl="1"/>
            <a:r>
              <a:rPr lang="en-US" altLang="zh-CN" dirty="0"/>
              <a:t>Math.log2(x)</a:t>
            </a:r>
            <a:r>
              <a:rPr lang="zh-CN" altLang="en-US" dirty="0"/>
              <a:t>返回以</a:t>
            </a:r>
            <a:r>
              <a:rPr lang="en-US" altLang="zh-CN" dirty="0"/>
              <a:t>2</a:t>
            </a:r>
            <a:r>
              <a:rPr lang="zh-CN" altLang="en-US" dirty="0"/>
              <a:t>为底的</a:t>
            </a:r>
            <a:r>
              <a:rPr lang="en-US" altLang="zh-CN" dirty="0"/>
              <a:t>x</a:t>
            </a:r>
            <a:r>
              <a:rPr lang="zh-CN" altLang="en-US" dirty="0"/>
              <a:t>的对数。如果</a:t>
            </a:r>
            <a:r>
              <a:rPr lang="en-US" altLang="zh-CN" dirty="0"/>
              <a:t>x</a:t>
            </a:r>
            <a:r>
              <a:rPr lang="zh-CN" altLang="en-US" dirty="0"/>
              <a:t>小于</a:t>
            </a:r>
            <a:r>
              <a:rPr lang="en-US" altLang="zh-CN" dirty="0"/>
              <a:t>0</a:t>
            </a:r>
            <a:r>
              <a:rPr lang="zh-CN" altLang="en-US" dirty="0"/>
              <a:t>，则返回</a:t>
            </a:r>
            <a:r>
              <a:rPr lang="en-US" altLang="zh-CN" dirty="0" err="1"/>
              <a:t>NaN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297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三角函数方法</a:t>
            </a:r>
            <a:endParaRPr kumimoji="1" lang="en-US" altLang="zh-CN" dirty="0" smtClean="0"/>
          </a:p>
          <a:p>
            <a:pPr lvl="1"/>
            <a:r>
              <a:rPr kumimoji="1" lang="en-US" altLang="zh-CN" dirty="0" err="1"/>
              <a:t>Math.sinh</a:t>
            </a:r>
            <a:r>
              <a:rPr kumimoji="1" lang="en-US" altLang="zh-CN" dirty="0"/>
              <a:t>(x) 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的双曲正弦（</a:t>
            </a:r>
            <a:r>
              <a:rPr kumimoji="1" lang="en-US" altLang="zh-CN" dirty="0"/>
              <a:t>hyperbolic sine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en-US" altLang="zh-CN" dirty="0" err="1"/>
              <a:t>Math.cosh</a:t>
            </a:r>
            <a:r>
              <a:rPr kumimoji="1" lang="en-US" altLang="zh-CN" dirty="0"/>
              <a:t>(x) 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的双曲余弦（</a:t>
            </a:r>
            <a:r>
              <a:rPr kumimoji="1" lang="en-US" altLang="zh-CN" dirty="0"/>
              <a:t>hyperbolic cosine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en-US" altLang="zh-CN" dirty="0" err="1"/>
              <a:t>Math.tanh</a:t>
            </a:r>
            <a:r>
              <a:rPr kumimoji="1" lang="en-US" altLang="zh-CN" dirty="0"/>
              <a:t>(x) 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的双曲正切（</a:t>
            </a:r>
            <a:r>
              <a:rPr kumimoji="1" lang="en-US" altLang="zh-CN" dirty="0"/>
              <a:t>hyperbolic tangent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en-US" altLang="zh-CN" dirty="0" err="1"/>
              <a:t>Math.asinh</a:t>
            </a:r>
            <a:r>
              <a:rPr kumimoji="1" lang="en-US" altLang="zh-CN" dirty="0"/>
              <a:t>(x) 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的反双曲正弦（</a:t>
            </a:r>
            <a:r>
              <a:rPr kumimoji="1" lang="en-US" altLang="zh-CN" dirty="0"/>
              <a:t>inverse hyperbolic sine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en-US" altLang="zh-CN" dirty="0" err="1"/>
              <a:t>Math.acosh</a:t>
            </a:r>
            <a:r>
              <a:rPr kumimoji="1" lang="en-US" altLang="zh-CN" dirty="0"/>
              <a:t>(x) 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的反双曲余弦（</a:t>
            </a:r>
            <a:r>
              <a:rPr kumimoji="1" lang="en-US" altLang="zh-CN" dirty="0"/>
              <a:t>inverse hyperbolic cosine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en-US" altLang="zh-CN" dirty="0" err="1"/>
              <a:t>Math.atanh</a:t>
            </a:r>
            <a:r>
              <a:rPr kumimoji="1" lang="en-US" altLang="zh-CN" dirty="0"/>
              <a:t>(x) 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的反双曲正切（</a:t>
            </a:r>
            <a:r>
              <a:rPr kumimoji="1" lang="en-US" altLang="zh-CN" dirty="0"/>
              <a:t>inverse hyperbolic tangent</a:t>
            </a:r>
            <a:r>
              <a:rPr kumimoji="1" lang="zh-CN" altLang="en-US" dirty="0"/>
              <a:t>）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501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指数运算符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ES2016 </a:t>
            </a:r>
            <a:r>
              <a:rPr lang="zh-CN" altLang="en-US" dirty="0"/>
              <a:t>新增了一个指数运算符（**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指数运算符可以与等号结合，形成一个新的赋值运算符（**</a:t>
            </a:r>
            <a:r>
              <a:rPr lang="en-US" altLang="zh-CN" dirty="0"/>
              <a:t>=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在 </a:t>
            </a:r>
            <a:r>
              <a:rPr lang="en-US" altLang="zh-CN" dirty="0"/>
              <a:t>V8 </a:t>
            </a:r>
            <a:r>
              <a:rPr lang="zh-CN" altLang="en-US" dirty="0"/>
              <a:t>引擎中，指数运算符与</a:t>
            </a:r>
            <a:r>
              <a:rPr lang="en-US" altLang="zh-CN" dirty="0" err="1"/>
              <a:t>Math.pow</a:t>
            </a:r>
            <a:r>
              <a:rPr lang="zh-CN" altLang="en-US" dirty="0"/>
              <a:t>的实现不相同，对于特别大的运算结果，两者会有细微的差异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3672884"/>
            <a:ext cx="2743200" cy="281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3672884"/>
            <a:ext cx="29972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78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数组的扩展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5909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Array.from</a:t>
            </a:r>
            <a:r>
              <a:rPr kumimoji="1" lang="en-US" altLang="zh-CN" dirty="0" smtClean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Array.from</a:t>
            </a:r>
            <a:r>
              <a:rPr lang="zh-CN" altLang="en-US" dirty="0"/>
              <a:t>方法用于将两类对象转为真正的数组：类似数组的对象（</a:t>
            </a:r>
            <a:r>
              <a:rPr lang="en-US" altLang="zh-CN" dirty="0"/>
              <a:t>array-like object</a:t>
            </a:r>
            <a:r>
              <a:rPr lang="zh-CN" altLang="en-US" dirty="0"/>
              <a:t>）和可遍历（</a:t>
            </a:r>
            <a:r>
              <a:rPr lang="en-US" altLang="zh-CN" dirty="0" err="1"/>
              <a:t>iterable</a:t>
            </a:r>
            <a:r>
              <a:rPr lang="zh-CN" altLang="en-US" dirty="0"/>
              <a:t>）的对象（包括</a:t>
            </a:r>
            <a:r>
              <a:rPr lang="en-US" altLang="zh-CN" dirty="0"/>
              <a:t>ES6</a:t>
            </a:r>
            <a:r>
              <a:rPr lang="zh-CN" altLang="en-US" dirty="0"/>
              <a:t>新增的数据结构</a:t>
            </a:r>
            <a:r>
              <a:rPr lang="en-US" altLang="zh-CN" dirty="0"/>
              <a:t>Set</a:t>
            </a:r>
            <a:r>
              <a:rPr lang="zh-CN" altLang="en-US" dirty="0"/>
              <a:t>和</a:t>
            </a:r>
            <a:r>
              <a:rPr lang="en-US" altLang="zh-CN" dirty="0"/>
              <a:t>Map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2924944"/>
            <a:ext cx="569505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515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Array.of</a:t>
            </a:r>
            <a:r>
              <a:rPr kumimoji="1" lang="en-US" altLang="zh-CN" dirty="0" smtClean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Array.of</a:t>
            </a:r>
            <a:r>
              <a:rPr lang="zh-CN" altLang="en-US" dirty="0"/>
              <a:t>方法用于将一组值，转换为数组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564904"/>
            <a:ext cx="46609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7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参考资料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ES6</a:t>
            </a:r>
            <a:r>
              <a:rPr kumimoji="1" lang="zh-CN" altLang="en-US" dirty="0" smtClean="0"/>
              <a:t>标准入门：</a:t>
            </a:r>
            <a:r>
              <a:rPr kumimoji="1" lang="en-US" altLang="zh-CN" dirty="0">
                <a:hlinkClick r:id="rId2"/>
              </a:rPr>
              <a:t>http://es6.ruanyifeng.com</a:t>
            </a:r>
            <a:r>
              <a:rPr kumimoji="1" lang="en-US" altLang="zh-CN" dirty="0" smtClean="0">
                <a:hlinkClick r:id="rId2"/>
              </a:rPr>
              <a:t>/</a:t>
            </a:r>
            <a:endParaRPr kumimoji="1" lang="en-US" altLang="zh-CN" dirty="0" smtClean="0"/>
          </a:p>
          <a:p>
            <a:r>
              <a:rPr kumimoji="1" lang="zh-CN" altLang="en-US" dirty="0" smtClean="0"/>
              <a:t>实战</a:t>
            </a:r>
            <a:r>
              <a:rPr kumimoji="1" lang="en-US" altLang="zh-CN" dirty="0" smtClean="0"/>
              <a:t>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2015</a:t>
            </a:r>
            <a:r>
              <a:rPr kumimoji="1" lang="zh-CN" altLang="en-US" dirty="0" smtClean="0"/>
              <a:t>：</a:t>
            </a:r>
            <a:r>
              <a:rPr kumimoji="1" lang="en-US" altLang="zh-CN" dirty="0">
                <a:hlinkClick r:id="rId3"/>
              </a:rPr>
              <a:t>http://</a:t>
            </a:r>
            <a:r>
              <a:rPr kumimoji="1" lang="en-US" altLang="zh-CN" dirty="0" smtClean="0">
                <a:hlinkClick r:id="rId3"/>
              </a:rPr>
              <a:t>product.china-pub.com/5006875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656" y="2924943"/>
            <a:ext cx="2160240" cy="28569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208" y="3015300"/>
            <a:ext cx="2047920" cy="26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72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copyWithin</a:t>
            </a:r>
            <a:r>
              <a:rPr lang="en-US" altLang="zh-CN" dirty="0" smtClean="0"/>
              <a:t>()</a:t>
            </a:r>
            <a:r>
              <a:rPr lang="zh-CN" altLang="en-US" dirty="0" smtClean="0"/>
              <a:t>方法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数组实例的</a:t>
            </a:r>
            <a:r>
              <a:rPr lang="en-US" altLang="zh-CN" dirty="0" err="1"/>
              <a:t>copyWithin</a:t>
            </a:r>
            <a:r>
              <a:rPr lang="zh-CN" altLang="en-US" dirty="0"/>
              <a:t>方法，在当前数组内部，将指定位置的成员复制到其他位置（会覆盖原有成员），然后返回当前数组。也就是说，使用这个方法，会修改当前</a:t>
            </a:r>
            <a:r>
              <a:rPr lang="zh-CN" altLang="en-US" dirty="0" smtClean="0"/>
              <a:t>数组</a:t>
            </a:r>
            <a:endParaRPr lang="en-US" altLang="zh-CN" dirty="0" smtClean="0"/>
          </a:p>
          <a:p>
            <a:endParaRPr kumimoji="1" lang="en-US" altLang="zh-CN" dirty="0"/>
          </a:p>
          <a:p>
            <a:pPr lvl="1"/>
            <a:r>
              <a:rPr kumimoji="1" lang="en-US" altLang="zh-CN" dirty="0"/>
              <a:t>target</a:t>
            </a:r>
            <a:r>
              <a:rPr kumimoji="1" lang="zh-CN" altLang="en-US" dirty="0"/>
              <a:t>（必需）：从该位置开始替换</a:t>
            </a:r>
            <a:r>
              <a:rPr kumimoji="1" lang="zh-CN" altLang="en-US" dirty="0" smtClean="0"/>
              <a:t>数据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start</a:t>
            </a:r>
            <a:r>
              <a:rPr kumimoji="1" lang="zh-CN" altLang="en-US" dirty="0"/>
              <a:t>（可选）：从该位置开始读取数据，默认为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。如果为负值，表示</a:t>
            </a:r>
            <a:r>
              <a:rPr kumimoji="1" lang="zh-CN" altLang="en-US" dirty="0" smtClean="0"/>
              <a:t>倒数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end</a:t>
            </a:r>
            <a:r>
              <a:rPr kumimoji="1" lang="zh-CN" altLang="en-US" dirty="0"/>
              <a:t>（可选）：到该位置前停止读取数据，默认等于数组长度。如果为负值，表示</a:t>
            </a:r>
            <a:r>
              <a:rPr kumimoji="1" lang="zh-CN" altLang="en-US" dirty="0" smtClean="0"/>
              <a:t>倒数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996952"/>
            <a:ext cx="75057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42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copyWithin</a:t>
            </a:r>
            <a:r>
              <a:rPr kumimoji="1" lang="en-US" altLang="zh-CN" dirty="0" smtClean="0"/>
              <a:t>()</a:t>
            </a:r>
            <a:r>
              <a:rPr kumimoji="1" lang="zh-CN" altLang="en-US" dirty="0" smtClean="0"/>
              <a:t>方法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268760"/>
            <a:ext cx="7704856" cy="510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608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mr-IN" dirty="0"/>
              <a:t>数组实例的</a:t>
            </a:r>
            <a:r>
              <a:rPr lang="mr-IN" altLang="zh-CN" dirty="0" err="1"/>
              <a:t>find</a:t>
            </a:r>
            <a:r>
              <a:rPr lang="mr-IN" altLang="zh-CN" dirty="0"/>
              <a:t>()</a:t>
            </a:r>
            <a:r>
              <a:rPr lang="zh-CN" altLang="mr-IN" dirty="0"/>
              <a:t>和</a:t>
            </a:r>
            <a:r>
              <a:rPr lang="mr-IN" altLang="zh-CN" dirty="0" err="1"/>
              <a:t>findIndex</a:t>
            </a:r>
            <a:r>
              <a:rPr lang="mr-IN" altLang="zh-CN" dirty="0" smtClean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数组实例的</a:t>
            </a:r>
            <a:r>
              <a:rPr lang="en-US" altLang="zh-CN" dirty="0"/>
              <a:t>find</a:t>
            </a:r>
            <a:r>
              <a:rPr lang="zh-CN" altLang="en-US" dirty="0"/>
              <a:t>方法，用于找出第一个符合条件的数组成员。它的参数是一个回调函数，所有数组成员依次执行该回调函数，直到找出第一个返回值为</a:t>
            </a:r>
            <a:r>
              <a:rPr lang="en-US" altLang="zh-CN" dirty="0"/>
              <a:t>true</a:t>
            </a:r>
            <a:r>
              <a:rPr lang="zh-CN" altLang="en-US" dirty="0"/>
              <a:t>的成员，然后返回该成员。如果没有符合条件的成员，则返回</a:t>
            </a:r>
            <a:r>
              <a:rPr lang="en-US" altLang="zh-CN" dirty="0" smtClean="0"/>
              <a:t>undefined</a:t>
            </a:r>
          </a:p>
          <a:p>
            <a:r>
              <a:rPr lang="zh-CN" altLang="en-US" dirty="0"/>
              <a:t>数组实例的</a:t>
            </a:r>
            <a:r>
              <a:rPr lang="en-US" altLang="zh-CN" dirty="0" err="1"/>
              <a:t>findIndex</a:t>
            </a:r>
            <a:r>
              <a:rPr lang="zh-CN" altLang="en-US" dirty="0"/>
              <a:t>方法的用法与</a:t>
            </a:r>
            <a:r>
              <a:rPr lang="en-US" altLang="zh-CN" dirty="0"/>
              <a:t>find</a:t>
            </a:r>
            <a:r>
              <a:rPr lang="zh-CN" altLang="en-US" dirty="0"/>
              <a:t>方法非常类似，返回第一个符合条件的数组成员的位置，如果所有成员都不符合条件，则返回</a:t>
            </a:r>
            <a:r>
              <a:rPr lang="en-US" altLang="zh-CN" dirty="0"/>
              <a:t>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9881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mr-IN" dirty="0"/>
              <a:t>数组实例的</a:t>
            </a:r>
            <a:r>
              <a:rPr lang="mr-IN" altLang="zh-CN" dirty="0" err="1"/>
              <a:t>find</a:t>
            </a:r>
            <a:r>
              <a:rPr lang="mr-IN" altLang="zh-CN" dirty="0"/>
              <a:t>()</a:t>
            </a:r>
            <a:r>
              <a:rPr lang="zh-CN" altLang="mr-IN" dirty="0"/>
              <a:t>和</a:t>
            </a:r>
            <a:r>
              <a:rPr lang="mr-IN" altLang="zh-CN" dirty="0" err="1"/>
              <a:t>findIndex</a:t>
            </a:r>
            <a:r>
              <a:rPr lang="mr-IN" altLang="zh-CN" dirty="0"/>
              <a:t>()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784350"/>
            <a:ext cx="77978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07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数组实例的</a:t>
            </a:r>
            <a:r>
              <a:rPr lang="en-US" altLang="zh-CN" dirty="0"/>
              <a:t>fill</a:t>
            </a:r>
            <a:r>
              <a:rPr lang="en-US" altLang="zh-CN" dirty="0" smtClean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fill</a:t>
            </a:r>
            <a:r>
              <a:rPr lang="zh-CN" altLang="en-US" dirty="0"/>
              <a:t>方法使用给定值，填充一个</a:t>
            </a:r>
            <a:r>
              <a:rPr lang="zh-CN" altLang="en-US" dirty="0" smtClean="0"/>
              <a:t>数组</a:t>
            </a:r>
            <a:endParaRPr kumimoji="1" lang="en-US" altLang="zh-CN" dirty="0" smtClean="0"/>
          </a:p>
          <a:p>
            <a:r>
              <a:rPr lang="en-US" altLang="zh-CN" dirty="0"/>
              <a:t>fill</a:t>
            </a:r>
            <a:r>
              <a:rPr lang="zh-CN" altLang="en-US" dirty="0"/>
              <a:t>方法还可以接受第二个和第三个参数，用于指定填充的起始位置和结束位置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3149605"/>
            <a:ext cx="49022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32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mr-IN" sz="3600" dirty="0"/>
              <a:t>数组实例的</a:t>
            </a:r>
            <a:r>
              <a:rPr lang="mr-IN" altLang="zh-CN" sz="3600" dirty="0" err="1"/>
              <a:t>entries</a:t>
            </a:r>
            <a:r>
              <a:rPr lang="mr-IN" altLang="zh-CN" sz="3600" dirty="0"/>
              <a:t>()</a:t>
            </a:r>
            <a:r>
              <a:rPr lang="zh-CN" altLang="mr-IN" sz="3600" dirty="0"/>
              <a:t>，</a:t>
            </a:r>
            <a:r>
              <a:rPr lang="mr-IN" altLang="zh-CN" sz="3600" dirty="0" err="1"/>
              <a:t>keys</a:t>
            </a:r>
            <a:r>
              <a:rPr lang="mr-IN" altLang="zh-CN" sz="3600" dirty="0"/>
              <a:t>()</a:t>
            </a:r>
            <a:r>
              <a:rPr lang="zh-CN" altLang="mr-IN" sz="3600" dirty="0"/>
              <a:t>和</a:t>
            </a:r>
            <a:r>
              <a:rPr lang="mr-IN" altLang="zh-CN" sz="3600" dirty="0" err="1"/>
              <a:t>values</a:t>
            </a:r>
            <a:r>
              <a:rPr lang="mr-IN" altLang="zh-CN" sz="3600" dirty="0" smtClean="0"/>
              <a:t>()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38280"/>
            <a:ext cx="5270376" cy="4733925"/>
          </a:xfrm>
        </p:spPr>
        <p:txBody>
          <a:bodyPr/>
          <a:lstStyle/>
          <a:p>
            <a:r>
              <a:rPr lang="en-US" altLang="zh-CN" sz="2800" dirty="0"/>
              <a:t>ES6</a:t>
            </a:r>
            <a:r>
              <a:rPr lang="zh-CN" altLang="en-US" sz="2800" dirty="0"/>
              <a:t>提供三个新的方法</a:t>
            </a:r>
            <a:r>
              <a:rPr lang="en-US" altLang="zh-CN" sz="2800" dirty="0"/>
              <a:t>——entries()</a:t>
            </a:r>
            <a:r>
              <a:rPr lang="zh-CN" altLang="en-US" sz="2800" dirty="0"/>
              <a:t>，</a:t>
            </a:r>
            <a:r>
              <a:rPr lang="en-US" altLang="zh-CN" sz="2800" dirty="0"/>
              <a:t>keys()</a:t>
            </a:r>
            <a:r>
              <a:rPr lang="zh-CN" altLang="en-US" sz="2800" dirty="0"/>
              <a:t>和</a:t>
            </a:r>
            <a:r>
              <a:rPr lang="en-US" altLang="zh-CN" sz="2800" dirty="0"/>
              <a:t>values()——</a:t>
            </a:r>
            <a:r>
              <a:rPr lang="zh-CN" altLang="en-US" sz="2800" dirty="0"/>
              <a:t>用于遍历数组。它们都返回一个遍历器</a:t>
            </a:r>
            <a:r>
              <a:rPr lang="zh-CN" altLang="en-US" sz="2800" dirty="0" smtClean="0"/>
              <a:t>对象，</a:t>
            </a:r>
            <a:r>
              <a:rPr lang="zh-CN" altLang="en-US" sz="2800" dirty="0"/>
              <a:t>可以用</a:t>
            </a:r>
            <a:r>
              <a:rPr lang="en-US" altLang="zh-CN" sz="2800" dirty="0"/>
              <a:t>for...of</a:t>
            </a:r>
            <a:r>
              <a:rPr lang="zh-CN" altLang="en-US" sz="2800" dirty="0"/>
              <a:t>循环进行遍历，唯一的区别是</a:t>
            </a:r>
            <a:r>
              <a:rPr lang="en-US" altLang="zh-CN" sz="2800" dirty="0"/>
              <a:t>keys()</a:t>
            </a:r>
            <a:r>
              <a:rPr lang="zh-CN" altLang="en-US" sz="2800" dirty="0"/>
              <a:t>是对键名的遍历、</a:t>
            </a:r>
            <a:r>
              <a:rPr lang="en-US" altLang="zh-CN" sz="2800" dirty="0"/>
              <a:t>values()</a:t>
            </a:r>
            <a:r>
              <a:rPr lang="zh-CN" altLang="en-US" sz="2800" dirty="0"/>
              <a:t>是对键值的遍历，</a:t>
            </a:r>
            <a:r>
              <a:rPr lang="en-US" altLang="zh-CN" sz="2800" dirty="0"/>
              <a:t>entries()</a:t>
            </a:r>
            <a:r>
              <a:rPr lang="zh-CN" altLang="en-US" sz="2800" dirty="0"/>
              <a:t>是对键值对的遍历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992" y="1438280"/>
            <a:ext cx="52070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947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mr-IN" sz="3600" dirty="0"/>
              <a:t>数组实例的</a:t>
            </a:r>
            <a:r>
              <a:rPr lang="mr-IN" altLang="zh-CN" sz="3600" dirty="0" err="1"/>
              <a:t>entries</a:t>
            </a:r>
            <a:r>
              <a:rPr lang="mr-IN" altLang="zh-CN" sz="3600" dirty="0"/>
              <a:t>()</a:t>
            </a:r>
            <a:r>
              <a:rPr lang="zh-CN" altLang="mr-IN" sz="3600" dirty="0"/>
              <a:t>，</a:t>
            </a:r>
            <a:r>
              <a:rPr lang="mr-IN" altLang="zh-CN" sz="3600" dirty="0" err="1"/>
              <a:t>keys</a:t>
            </a:r>
            <a:r>
              <a:rPr lang="mr-IN" altLang="zh-CN" sz="3600" dirty="0"/>
              <a:t>()</a:t>
            </a:r>
            <a:r>
              <a:rPr lang="zh-CN" altLang="mr-IN" sz="3600" dirty="0"/>
              <a:t>和</a:t>
            </a:r>
            <a:r>
              <a:rPr lang="mr-IN" altLang="zh-CN" sz="3600" dirty="0" err="1"/>
              <a:t>values</a:t>
            </a:r>
            <a:r>
              <a:rPr lang="mr-IN" altLang="zh-CN" sz="3600" dirty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如果不使用</a:t>
            </a:r>
            <a:r>
              <a:rPr lang="en-US" altLang="zh-CN" dirty="0"/>
              <a:t>for...of</a:t>
            </a:r>
            <a:r>
              <a:rPr lang="zh-CN" altLang="en-US" dirty="0"/>
              <a:t>循环，可以手动调用遍历器对象的</a:t>
            </a:r>
            <a:r>
              <a:rPr lang="en-US" altLang="zh-CN" dirty="0"/>
              <a:t>next</a:t>
            </a:r>
            <a:r>
              <a:rPr lang="zh-CN" altLang="en-US" dirty="0"/>
              <a:t>方法，进行遍历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924944"/>
            <a:ext cx="50165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801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数组实例的</a:t>
            </a:r>
            <a:r>
              <a:rPr lang="en-US" altLang="zh-CN" dirty="0"/>
              <a:t>includes</a:t>
            </a:r>
            <a:r>
              <a:rPr lang="en-US" altLang="zh-CN" dirty="0" smtClean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/>
              <a:t>Array.prototype.includes</a:t>
            </a:r>
            <a:r>
              <a:rPr lang="zh-CN" altLang="en-US" sz="2800" dirty="0"/>
              <a:t>方法返回一个布尔值，表示某个数组是否包含给定的值，与字符串的</a:t>
            </a:r>
            <a:r>
              <a:rPr lang="en-US" altLang="zh-CN" sz="2800" dirty="0"/>
              <a:t>includes</a:t>
            </a:r>
            <a:r>
              <a:rPr lang="zh-CN" altLang="en-US" sz="2800" dirty="0"/>
              <a:t>方法</a:t>
            </a:r>
            <a:r>
              <a:rPr lang="zh-CN" altLang="en-US" sz="2800" dirty="0" smtClean="0"/>
              <a:t>类似</a:t>
            </a:r>
            <a:endParaRPr lang="en-US" altLang="zh-CN" sz="2800" dirty="0" smtClean="0"/>
          </a:p>
          <a:p>
            <a:r>
              <a:rPr lang="zh-CN" altLang="en-US" sz="2800" dirty="0"/>
              <a:t>该方法的第二个参数表示搜索的起始位置，默认为</a:t>
            </a:r>
            <a:r>
              <a:rPr lang="en-US" altLang="zh-CN" sz="2800" dirty="0"/>
              <a:t>0</a:t>
            </a:r>
            <a:r>
              <a:rPr lang="zh-CN" altLang="en-US" sz="2800" dirty="0"/>
              <a:t>。如果第二个参数为负数，则表示倒数的位置，如果这时它大于数组长度（比如第二个参数为</a:t>
            </a:r>
            <a:r>
              <a:rPr lang="en-US" altLang="zh-CN" sz="2800" dirty="0"/>
              <a:t>-4</a:t>
            </a:r>
            <a:r>
              <a:rPr lang="zh-CN" altLang="en-US" sz="2800" dirty="0"/>
              <a:t>，但数组长度为</a:t>
            </a:r>
            <a:r>
              <a:rPr lang="en-US" altLang="zh-CN" sz="2800" dirty="0"/>
              <a:t>3</a:t>
            </a:r>
            <a:r>
              <a:rPr lang="zh-CN" altLang="en-US" sz="2800" dirty="0"/>
              <a:t>），则会重置为从</a:t>
            </a:r>
            <a:r>
              <a:rPr lang="en-US" altLang="zh-CN" sz="2800" dirty="0"/>
              <a:t>0</a:t>
            </a:r>
            <a:r>
              <a:rPr lang="zh-CN" altLang="en-US" sz="2800" dirty="0" smtClean="0"/>
              <a:t>开始</a:t>
            </a:r>
            <a:endParaRPr lang="en-US" altLang="zh-CN" sz="2800" dirty="0" smtClean="0"/>
          </a:p>
          <a:p>
            <a:r>
              <a:rPr kumimoji="1" lang="en-US" altLang="zh-CN" sz="2800" dirty="0" smtClean="0"/>
              <a:t>includes</a:t>
            </a:r>
            <a:r>
              <a:rPr kumimoji="1" lang="zh-CN" altLang="en-US" sz="2800" dirty="0" smtClean="0"/>
              <a:t>方法可以判断</a:t>
            </a:r>
            <a:r>
              <a:rPr kumimoji="1" lang="en-US" altLang="zh-CN" sz="2800" dirty="0" err="1" smtClean="0"/>
              <a:t>NaN</a:t>
            </a:r>
            <a:r>
              <a:rPr kumimoji="1" lang="zh-CN" altLang="en-US" sz="2800" dirty="0" smtClean="0"/>
              <a:t>值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4365104"/>
            <a:ext cx="3860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02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数组的空位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数组的空位指，数组的某一个位置没有任何值。比如，</a:t>
            </a:r>
            <a:r>
              <a:rPr lang="en-US" altLang="zh-CN" dirty="0"/>
              <a:t>Array</a:t>
            </a:r>
            <a:r>
              <a:rPr lang="zh-CN" altLang="en-US" dirty="0"/>
              <a:t>构造函数返回的数组都是</a:t>
            </a:r>
            <a:r>
              <a:rPr lang="zh-CN" altLang="en-US" dirty="0" smtClean="0"/>
              <a:t>空位</a:t>
            </a:r>
            <a:endParaRPr lang="en-US" altLang="zh-CN" dirty="0" smtClean="0"/>
          </a:p>
          <a:p>
            <a:pPr lvl="1"/>
            <a:r>
              <a:rPr lang="zh-CN" altLang="en-US" dirty="0"/>
              <a:t>空位不是</a:t>
            </a:r>
            <a:r>
              <a:rPr lang="en-US" altLang="zh-CN" dirty="0"/>
              <a:t>undefined</a:t>
            </a:r>
            <a:r>
              <a:rPr lang="zh-CN" altLang="en-US" dirty="0"/>
              <a:t>，一个位置的值等于</a:t>
            </a:r>
            <a:r>
              <a:rPr lang="en-US" altLang="zh-CN" dirty="0"/>
              <a:t>undefined</a:t>
            </a:r>
            <a:r>
              <a:rPr lang="zh-CN" altLang="en-US" dirty="0"/>
              <a:t>，依然是有值的</a:t>
            </a:r>
            <a:endParaRPr lang="en-US" altLang="zh-CN" dirty="0" smtClean="0"/>
          </a:p>
          <a:p>
            <a:r>
              <a:rPr lang="en-US" altLang="zh-CN" dirty="0"/>
              <a:t>ES5</a:t>
            </a:r>
            <a:r>
              <a:rPr lang="zh-CN" altLang="en-US" dirty="0"/>
              <a:t>对空位的</a:t>
            </a:r>
            <a:r>
              <a:rPr lang="zh-CN" altLang="en-US" dirty="0" smtClean="0"/>
              <a:t>处理</a:t>
            </a:r>
            <a:endParaRPr lang="en-US" altLang="zh-CN" dirty="0" smtClean="0"/>
          </a:p>
          <a:p>
            <a:pPr lvl="1"/>
            <a:r>
              <a:rPr lang="en-US" altLang="zh-CN" dirty="0" err="1"/>
              <a:t>forEach</a:t>
            </a:r>
            <a:r>
              <a:rPr lang="en-US" altLang="zh-CN" dirty="0"/>
              <a:t>(), filter(), every() </a:t>
            </a:r>
            <a:r>
              <a:rPr lang="zh-CN" altLang="en-US" dirty="0"/>
              <a:t>和</a:t>
            </a:r>
            <a:r>
              <a:rPr lang="en-US" altLang="zh-CN" dirty="0"/>
              <a:t>some()</a:t>
            </a:r>
            <a:r>
              <a:rPr lang="zh-CN" altLang="en-US" dirty="0"/>
              <a:t>都会跳过空位。</a:t>
            </a:r>
          </a:p>
          <a:p>
            <a:pPr lvl="1"/>
            <a:r>
              <a:rPr lang="en-US" altLang="zh-CN" dirty="0"/>
              <a:t>map()</a:t>
            </a:r>
            <a:r>
              <a:rPr lang="zh-CN" altLang="en-US" dirty="0"/>
              <a:t>会跳过空位，但会保留这个值</a:t>
            </a:r>
          </a:p>
          <a:p>
            <a:pPr lvl="1"/>
            <a:r>
              <a:rPr lang="en-US" altLang="zh-CN" dirty="0"/>
              <a:t>join()</a:t>
            </a:r>
            <a:r>
              <a:rPr lang="zh-CN" altLang="en-US" dirty="0"/>
              <a:t>和</a:t>
            </a:r>
            <a:r>
              <a:rPr lang="en-US" altLang="zh-CN" dirty="0" err="1"/>
              <a:t>toString</a:t>
            </a:r>
            <a:r>
              <a:rPr lang="en-US" altLang="zh-CN" dirty="0"/>
              <a:t>()</a:t>
            </a:r>
            <a:r>
              <a:rPr lang="zh-CN" altLang="en-US" dirty="0"/>
              <a:t>会将空位视为</a:t>
            </a:r>
            <a:r>
              <a:rPr lang="en-US" altLang="zh-CN" dirty="0"/>
              <a:t>undefined</a:t>
            </a:r>
            <a:r>
              <a:rPr lang="zh-CN" altLang="en-US" dirty="0"/>
              <a:t>，而</a:t>
            </a:r>
            <a:r>
              <a:rPr lang="en-US" altLang="zh-CN" dirty="0"/>
              <a:t>undefined</a:t>
            </a:r>
            <a:r>
              <a:rPr lang="zh-CN" altLang="en-US" dirty="0"/>
              <a:t>和</a:t>
            </a:r>
            <a:r>
              <a:rPr lang="en-US" altLang="zh-CN" dirty="0"/>
              <a:t>null</a:t>
            </a:r>
            <a:r>
              <a:rPr lang="zh-CN" altLang="en-US" dirty="0"/>
              <a:t>会被处理成空字符串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62784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数组的空位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 smtClean="0"/>
              <a:t>ES6</a:t>
            </a:r>
            <a:r>
              <a:rPr kumimoji="1" lang="zh-CN" altLang="en-US" sz="2800" dirty="0" smtClean="0"/>
              <a:t>对空位的处理</a:t>
            </a:r>
            <a:endParaRPr kumimoji="1" lang="en-US" altLang="zh-CN" sz="2800" dirty="0" smtClean="0"/>
          </a:p>
          <a:p>
            <a:pPr lvl="1"/>
            <a:r>
              <a:rPr lang="en-US" altLang="zh-CN" sz="2400" dirty="0" err="1"/>
              <a:t>Array.from</a:t>
            </a:r>
            <a:r>
              <a:rPr lang="zh-CN" altLang="en-US" sz="2400" dirty="0"/>
              <a:t>方法会将数组的空位，转为</a:t>
            </a:r>
            <a:r>
              <a:rPr lang="en-US" altLang="zh-CN" sz="2400" dirty="0"/>
              <a:t>undefined</a:t>
            </a:r>
            <a:r>
              <a:rPr lang="zh-CN" altLang="en-US" sz="2400" dirty="0"/>
              <a:t>，也就是说，这个方法不会忽略</a:t>
            </a:r>
            <a:r>
              <a:rPr lang="zh-CN" altLang="en-US" sz="2400" dirty="0" smtClean="0"/>
              <a:t>空位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扩展运算符（</a:t>
            </a:r>
            <a:r>
              <a:rPr lang="en-US" altLang="zh-CN" sz="2400" dirty="0"/>
              <a:t>...</a:t>
            </a:r>
            <a:r>
              <a:rPr lang="zh-CN" altLang="en-US" sz="2400" dirty="0"/>
              <a:t>）也会将空位转为</a:t>
            </a:r>
            <a:r>
              <a:rPr lang="en-US" altLang="zh-CN" sz="2400" dirty="0" smtClean="0"/>
              <a:t>undefined</a:t>
            </a:r>
          </a:p>
          <a:p>
            <a:pPr lvl="1"/>
            <a:r>
              <a:rPr lang="en-US" altLang="zh-CN" sz="2400" dirty="0" err="1"/>
              <a:t>copyWithin</a:t>
            </a:r>
            <a:r>
              <a:rPr lang="en-US" altLang="zh-CN" sz="2400" dirty="0"/>
              <a:t>()</a:t>
            </a:r>
            <a:r>
              <a:rPr lang="zh-CN" altLang="en-US" sz="2400" dirty="0"/>
              <a:t>会连空位一起</a:t>
            </a:r>
            <a:r>
              <a:rPr lang="zh-CN" altLang="en-US" sz="2400" dirty="0" smtClean="0"/>
              <a:t>拷贝</a:t>
            </a:r>
            <a:endParaRPr lang="en-US" altLang="zh-CN" sz="2400" dirty="0" smtClean="0"/>
          </a:p>
          <a:p>
            <a:pPr lvl="1"/>
            <a:r>
              <a:rPr lang="en-US" altLang="zh-CN" sz="2400" dirty="0"/>
              <a:t>fill()</a:t>
            </a:r>
            <a:r>
              <a:rPr lang="zh-CN" altLang="en-US" sz="2400" dirty="0"/>
              <a:t>会将空位视为正常的数组</a:t>
            </a:r>
            <a:r>
              <a:rPr lang="zh-CN" altLang="en-US" sz="2400" dirty="0" smtClean="0"/>
              <a:t>位置</a:t>
            </a:r>
            <a:endParaRPr lang="en-US" altLang="zh-CN" sz="2400" dirty="0" smtClean="0"/>
          </a:p>
          <a:p>
            <a:pPr lvl="1"/>
            <a:r>
              <a:rPr lang="en-US" altLang="zh-CN" sz="2400" dirty="0"/>
              <a:t>for...of</a:t>
            </a:r>
            <a:r>
              <a:rPr lang="zh-CN" altLang="en-US" sz="2400" dirty="0"/>
              <a:t>循环也会遍历</a:t>
            </a:r>
            <a:r>
              <a:rPr lang="zh-CN" altLang="en-US" sz="2400" dirty="0" smtClean="0"/>
              <a:t>空位，</a:t>
            </a:r>
            <a:r>
              <a:rPr lang="en-US" altLang="zh-CN" sz="2400" dirty="0"/>
              <a:t>map</a:t>
            </a:r>
            <a:r>
              <a:rPr lang="zh-CN" altLang="en-US" sz="2400" dirty="0"/>
              <a:t>方法遍历，空位是会跳过的</a:t>
            </a:r>
            <a:endParaRPr lang="en-US" altLang="zh-CN" sz="2400" dirty="0" smtClean="0"/>
          </a:p>
          <a:p>
            <a:pPr lvl="1"/>
            <a:r>
              <a:rPr lang="en-US" altLang="zh-CN" sz="2400" dirty="0"/>
              <a:t>entries()</a:t>
            </a:r>
            <a:r>
              <a:rPr lang="zh-CN" altLang="en-US" sz="2400" dirty="0"/>
              <a:t>、</a:t>
            </a:r>
            <a:r>
              <a:rPr lang="en-US" altLang="zh-CN" sz="2400" dirty="0"/>
              <a:t>keys()</a:t>
            </a:r>
            <a:r>
              <a:rPr lang="zh-CN" altLang="en-US" sz="2400" dirty="0"/>
              <a:t>、</a:t>
            </a:r>
            <a:r>
              <a:rPr lang="en-US" altLang="zh-CN" sz="2400" dirty="0"/>
              <a:t>values()</a:t>
            </a:r>
            <a:r>
              <a:rPr lang="zh-CN" altLang="en-US" sz="2400" dirty="0"/>
              <a:t>、</a:t>
            </a:r>
            <a:r>
              <a:rPr lang="en-US" altLang="zh-CN" sz="2400" dirty="0"/>
              <a:t>find()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findIndex</a:t>
            </a:r>
            <a:r>
              <a:rPr lang="en-US" altLang="zh-CN" sz="2400" dirty="0"/>
              <a:t>()</a:t>
            </a:r>
            <a:r>
              <a:rPr lang="zh-CN" altLang="en-US" sz="2400" dirty="0"/>
              <a:t>会将空位处理成</a:t>
            </a:r>
            <a:r>
              <a:rPr lang="en-US" altLang="zh-CN" sz="2400" dirty="0" smtClean="0"/>
              <a:t>undefined</a:t>
            </a:r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由于空位的处理规则非常不统一，所以建议避免出现空位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99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和</a:t>
            </a:r>
            <a:r>
              <a:rPr lang="en-US" altLang="zh-CN" dirty="0" err="1"/>
              <a:t>const</a:t>
            </a:r>
            <a:r>
              <a:rPr lang="zh-CN" altLang="en-US" dirty="0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1632823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函数的扩展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85493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函数参数的默</a:t>
            </a:r>
            <a:r>
              <a:rPr lang="zh-CN" altLang="en-US" dirty="0" smtClean="0"/>
              <a:t>认值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 </a:t>
            </a:r>
            <a:r>
              <a:rPr lang="zh-CN" altLang="en-US" dirty="0"/>
              <a:t>允许为函数的参数设置默认值，即直接写在参数定义的</a:t>
            </a:r>
            <a:r>
              <a:rPr lang="zh-CN" altLang="en-US" dirty="0" smtClean="0"/>
              <a:t>后面</a:t>
            </a:r>
            <a:endParaRPr lang="en-US" altLang="zh-CN" dirty="0" smtClean="0"/>
          </a:p>
          <a:p>
            <a:pPr lvl="1"/>
            <a:r>
              <a:rPr lang="zh-CN" altLang="en-US" dirty="0"/>
              <a:t>参数变量是默认声明的，所以不能用</a:t>
            </a:r>
            <a:r>
              <a:rPr lang="en-US" altLang="zh-CN" dirty="0"/>
              <a:t>let</a:t>
            </a:r>
            <a:r>
              <a:rPr lang="zh-CN" altLang="en-US" dirty="0"/>
              <a:t>或</a:t>
            </a:r>
            <a:r>
              <a:rPr lang="en-US" altLang="zh-CN" dirty="0" err="1"/>
              <a:t>const</a:t>
            </a:r>
            <a:r>
              <a:rPr lang="zh-CN" altLang="en-US" dirty="0"/>
              <a:t>再次</a:t>
            </a:r>
            <a:r>
              <a:rPr lang="zh-CN" altLang="en-US" dirty="0" smtClean="0"/>
              <a:t>声明</a:t>
            </a:r>
            <a:endParaRPr lang="en-US" altLang="zh-CN" dirty="0" smtClean="0"/>
          </a:p>
          <a:p>
            <a:pPr lvl="1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3356992"/>
            <a:ext cx="42418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838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函数参数的默认值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如果参数默认值是变量，那么参数就不是传值的，而是每次都重新计算默认值表达式的值。也就是说，参数默认值是惰性求值的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92" y="2996952"/>
            <a:ext cx="30226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970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函数参数的默认值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参数默认值可以与解构赋值的默认值，结合起来使用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2636912"/>
            <a:ext cx="7467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657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函数参数的默认值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参数默认值的位置</a:t>
            </a:r>
          </a:p>
          <a:p>
            <a:pPr lvl="1"/>
            <a:r>
              <a:rPr lang="zh-CN" altLang="en-US" dirty="0"/>
              <a:t>通常情况下，定义了默认值的参数，应该是函数的尾参数。因为这样比较容易看出来，到底省略了哪些参数。如果非尾部的参数设置默认值，实际上这个参数是没法省略的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3645024"/>
            <a:ext cx="30099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942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函数参数的默认值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/>
              <a:t>函数的 </a:t>
            </a:r>
            <a:r>
              <a:rPr kumimoji="1" lang="en-US" altLang="zh-CN" sz="2800" dirty="0"/>
              <a:t>length </a:t>
            </a:r>
            <a:r>
              <a:rPr kumimoji="1" lang="zh-CN" altLang="en-US" sz="2800" dirty="0"/>
              <a:t>属性</a:t>
            </a:r>
          </a:p>
          <a:p>
            <a:pPr lvl="1"/>
            <a:r>
              <a:rPr lang="zh-CN" altLang="en-US" sz="2400" dirty="0"/>
              <a:t>定了默认值以后，函数的</a:t>
            </a:r>
            <a:r>
              <a:rPr lang="en-US" altLang="zh-CN" sz="2400" dirty="0"/>
              <a:t>length</a:t>
            </a:r>
            <a:r>
              <a:rPr lang="zh-CN" altLang="en-US" sz="2400" dirty="0"/>
              <a:t>属性，将返回没有指定默认值的参数个数。也就是说，指定了默认值后，</a:t>
            </a:r>
            <a:r>
              <a:rPr lang="en-US" altLang="zh-CN" sz="2400" dirty="0"/>
              <a:t>length</a:t>
            </a:r>
            <a:r>
              <a:rPr lang="zh-CN" altLang="en-US" sz="2400" dirty="0"/>
              <a:t>属性将</a:t>
            </a:r>
            <a:r>
              <a:rPr lang="zh-CN" altLang="en-US" sz="2400" dirty="0" smtClean="0"/>
              <a:t>失真</a:t>
            </a:r>
            <a:endParaRPr lang="en-US" altLang="zh-CN" sz="2400" dirty="0" smtClean="0"/>
          </a:p>
          <a:p>
            <a:pPr lvl="1"/>
            <a:endParaRPr kumimoji="1" lang="en-US" altLang="zh-CN" sz="2400" dirty="0"/>
          </a:p>
          <a:p>
            <a:pPr lvl="1"/>
            <a:endParaRPr kumimoji="1" lang="en-US" altLang="zh-CN" sz="2400" dirty="0" smtClean="0"/>
          </a:p>
          <a:p>
            <a:r>
              <a:rPr lang="zh-CN" altLang="en-US" sz="2800" dirty="0"/>
              <a:t>一旦设置了参数的默认值，函数进行声明初始化时，参数会形成一个单独的作用域（</a:t>
            </a:r>
            <a:r>
              <a:rPr lang="en-US" altLang="zh-CN" sz="2800" dirty="0"/>
              <a:t>context</a:t>
            </a:r>
            <a:r>
              <a:rPr lang="zh-CN" altLang="en-US" sz="2800" dirty="0"/>
              <a:t>）。等到初始化结束，这个作用域就会消失。这种语法行为，在不设置参数默认值时，是不会出现的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2780928"/>
            <a:ext cx="5473700" cy="927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4941168"/>
            <a:ext cx="2332484" cy="156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260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rest</a:t>
            </a:r>
            <a:r>
              <a:rPr kumimoji="1" lang="zh-CN" altLang="en-US" dirty="0" smtClean="0"/>
              <a:t>参数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ES6 </a:t>
            </a:r>
            <a:r>
              <a:rPr lang="zh-CN" altLang="en-US" sz="2800" dirty="0"/>
              <a:t>引入 </a:t>
            </a:r>
            <a:r>
              <a:rPr lang="en-US" altLang="zh-CN" sz="2800" dirty="0"/>
              <a:t>rest </a:t>
            </a:r>
            <a:r>
              <a:rPr lang="zh-CN" altLang="en-US" sz="2800" dirty="0"/>
              <a:t>参数（形式为“</a:t>
            </a:r>
            <a:r>
              <a:rPr lang="en-US" altLang="zh-CN" sz="2800" dirty="0"/>
              <a:t>...</a:t>
            </a:r>
            <a:r>
              <a:rPr lang="zh-CN" altLang="en-US" sz="2800" dirty="0"/>
              <a:t>变量名”），用于获取函数的多余参数，这样就不需要使用</a:t>
            </a:r>
            <a:r>
              <a:rPr lang="en-US" altLang="zh-CN" sz="2800" dirty="0"/>
              <a:t>arguments</a:t>
            </a:r>
            <a:r>
              <a:rPr lang="zh-CN" altLang="en-US" sz="2800" dirty="0"/>
              <a:t>对象</a:t>
            </a:r>
            <a:r>
              <a:rPr lang="zh-CN" altLang="en-US" sz="2800" dirty="0" smtClean="0"/>
              <a:t>了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rest </a:t>
            </a:r>
            <a:r>
              <a:rPr lang="zh-CN" altLang="en-US" sz="2400" dirty="0"/>
              <a:t>参数搭配的变量是一个数组，该变量将多余的参数放入数组</a:t>
            </a:r>
            <a:r>
              <a:rPr lang="zh-CN" altLang="en-US" sz="2400" dirty="0" smtClean="0"/>
              <a:t>中</a:t>
            </a:r>
            <a:endParaRPr lang="en-US" altLang="zh-CN" sz="2400" dirty="0" smtClean="0"/>
          </a:p>
          <a:p>
            <a:pPr lvl="1"/>
            <a:r>
              <a:rPr lang="en-US" altLang="zh-CN" sz="2400" dirty="0"/>
              <a:t>rest </a:t>
            </a:r>
            <a:r>
              <a:rPr lang="zh-CN" altLang="en-US" sz="2400" dirty="0"/>
              <a:t>参数之后不能再有其他参数（即只能是最后一个参数），否则会</a:t>
            </a:r>
            <a:r>
              <a:rPr lang="zh-CN" altLang="en-US" sz="2400" dirty="0" smtClean="0"/>
              <a:t>报错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函数的</a:t>
            </a:r>
            <a:r>
              <a:rPr lang="en-US" altLang="zh-CN" sz="2400" dirty="0"/>
              <a:t>length</a:t>
            </a:r>
            <a:r>
              <a:rPr lang="zh-CN" altLang="en-US" sz="2400" dirty="0"/>
              <a:t>属性，不包括 </a:t>
            </a:r>
            <a:r>
              <a:rPr lang="en-US" altLang="zh-CN" sz="2400" dirty="0"/>
              <a:t>rest </a:t>
            </a:r>
            <a:r>
              <a:rPr lang="zh-CN" altLang="en-US" sz="2400" dirty="0"/>
              <a:t>参数</a:t>
            </a:r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3805242"/>
            <a:ext cx="35306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88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扩展运算</a:t>
            </a:r>
            <a:r>
              <a:rPr lang="zh-CN" altLang="en-US" dirty="0" smtClean="0"/>
              <a:t>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扩展运算符（</a:t>
            </a:r>
            <a:r>
              <a:rPr lang="en-US" altLang="zh-CN" dirty="0"/>
              <a:t>spread</a:t>
            </a:r>
            <a:r>
              <a:rPr lang="zh-CN" altLang="en-US" dirty="0"/>
              <a:t>）是三个点（</a:t>
            </a:r>
            <a:r>
              <a:rPr lang="en-US" altLang="zh-CN" dirty="0"/>
              <a:t>...</a:t>
            </a:r>
            <a:r>
              <a:rPr lang="zh-CN" altLang="en-US" dirty="0"/>
              <a:t>）。它好比 </a:t>
            </a:r>
            <a:r>
              <a:rPr lang="en-US" altLang="zh-CN" dirty="0"/>
              <a:t>rest </a:t>
            </a:r>
            <a:r>
              <a:rPr lang="zh-CN" altLang="en-US" dirty="0"/>
              <a:t>参数的逆运算，将一个数组转为用逗号分隔的参数</a:t>
            </a:r>
            <a:r>
              <a:rPr lang="zh-CN" altLang="en-US" dirty="0" smtClean="0"/>
              <a:t>序列</a:t>
            </a:r>
            <a:endParaRPr lang="en-US" altLang="zh-CN" dirty="0" smtClean="0"/>
          </a:p>
          <a:p>
            <a:pPr lvl="1"/>
            <a:r>
              <a:rPr lang="zh-CN" altLang="en-US" dirty="0"/>
              <a:t>该运算符主要用于函数调用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3284984"/>
            <a:ext cx="26924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470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扩展运算符的</a:t>
            </a:r>
            <a:r>
              <a:rPr lang="zh-CN" altLang="en-US" dirty="0" smtClean="0"/>
              <a:t>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合并</a:t>
            </a:r>
            <a:r>
              <a:rPr kumimoji="1" lang="zh-CN" altLang="en-US" dirty="0" smtClean="0"/>
              <a:t>数组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与解构赋值结合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272386"/>
            <a:ext cx="3816424" cy="18440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3282301"/>
            <a:ext cx="4248472" cy="31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867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扩展运算符的应用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函数的</a:t>
            </a:r>
            <a:r>
              <a:rPr kumimoji="1" lang="zh-CN" altLang="en-US" dirty="0" smtClean="0"/>
              <a:t>返回值</a:t>
            </a:r>
            <a:endParaRPr kumimoji="1" lang="en-US" altLang="zh-CN" dirty="0" smtClean="0"/>
          </a:p>
          <a:p>
            <a:pPr lvl="1"/>
            <a:r>
              <a:rPr lang="en-US" altLang="zh-CN" dirty="0" err="1"/>
              <a:t>avaScript</a:t>
            </a:r>
            <a:r>
              <a:rPr lang="zh-CN" altLang="en-US" dirty="0"/>
              <a:t>的函数只能返回一个值，如果需要返回多个值，只能返回数组或对象。扩展运算符提供了解决这个问题的一种变通方法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3212976"/>
            <a:ext cx="4775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64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基本用法</a:t>
            </a:r>
            <a:endParaRPr lang="en-US" altLang="zh-CN" dirty="0"/>
          </a:p>
          <a:p>
            <a:pPr lvl="1"/>
            <a:r>
              <a:rPr lang="en-US" altLang="zh-CN" dirty="0" err="1"/>
              <a:t>var</a:t>
            </a:r>
            <a:r>
              <a:rPr lang="zh-CN" altLang="en-US" dirty="0"/>
              <a:t>声明的变量为全局变量</a:t>
            </a:r>
            <a:endParaRPr lang="en-US" altLang="zh-CN" dirty="0"/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声明的变量只在</a:t>
            </a:r>
            <a:r>
              <a:rPr lang="en-US" altLang="zh-CN" dirty="0"/>
              <a:t>let</a:t>
            </a:r>
            <a:r>
              <a:rPr lang="zh-CN" altLang="en-US" dirty="0"/>
              <a:t>命令所在的代码块内有效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08" y="4305130"/>
            <a:ext cx="4633110" cy="18670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3" y="3212975"/>
            <a:ext cx="4104737" cy="29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473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扩展运算符的应用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字符串</a:t>
            </a:r>
            <a:endParaRPr kumimoji="1" lang="en-US" altLang="zh-CN" dirty="0" smtClean="0"/>
          </a:p>
          <a:p>
            <a:pPr lvl="1"/>
            <a:r>
              <a:rPr lang="zh-CN" altLang="en-US" dirty="0"/>
              <a:t>扩展</a:t>
            </a:r>
            <a:r>
              <a:rPr lang="zh-CN" altLang="en-US" dirty="0" smtClean="0"/>
              <a:t>运算符可以</a:t>
            </a:r>
            <a:r>
              <a:rPr lang="zh-CN" altLang="en-US" dirty="0"/>
              <a:t>将字符串转为真正的</a:t>
            </a:r>
            <a:r>
              <a:rPr lang="zh-CN" altLang="en-US" dirty="0" smtClean="0"/>
              <a:t>数组，其好处是</a:t>
            </a:r>
            <a:r>
              <a:rPr lang="zh-CN" altLang="en-US" dirty="0"/>
              <a:t>能够正确识别</a:t>
            </a:r>
            <a:r>
              <a:rPr lang="en-US" altLang="zh-CN" dirty="0"/>
              <a:t>32</a:t>
            </a:r>
            <a:r>
              <a:rPr lang="zh-CN" altLang="en-US" dirty="0"/>
              <a:t>位的</a:t>
            </a:r>
            <a:r>
              <a:rPr lang="en-US" altLang="zh-CN" dirty="0"/>
              <a:t>Unicode</a:t>
            </a:r>
            <a:r>
              <a:rPr lang="zh-CN" altLang="en-US" dirty="0"/>
              <a:t>字符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0" y="3284984"/>
            <a:ext cx="51943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610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扩展运算符的应用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实现了</a:t>
            </a:r>
            <a:r>
              <a:rPr kumimoji="1" lang="en-US" altLang="zh-CN" dirty="0"/>
              <a:t>Iterator</a:t>
            </a:r>
            <a:r>
              <a:rPr kumimoji="1" lang="zh-CN" altLang="en-US" dirty="0"/>
              <a:t>接口的</a:t>
            </a:r>
            <a:r>
              <a:rPr kumimoji="1" lang="zh-CN" altLang="en-US" dirty="0" smtClean="0"/>
              <a:t>对象</a:t>
            </a:r>
            <a:endParaRPr kumimoji="1" lang="en-US" altLang="zh-CN" dirty="0" smtClean="0"/>
          </a:p>
          <a:p>
            <a:pPr lvl="1"/>
            <a:r>
              <a:rPr lang="zh-CN" altLang="en-US" dirty="0"/>
              <a:t>任何</a:t>
            </a:r>
            <a:r>
              <a:rPr lang="en-US" altLang="zh-CN" dirty="0"/>
              <a:t>Iterator</a:t>
            </a:r>
            <a:r>
              <a:rPr lang="zh-CN" altLang="en-US" dirty="0"/>
              <a:t>接口的对象，都可以用扩展运算符转为真正的</a:t>
            </a:r>
            <a:r>
              <a:rPr lang="zh-CN" altLang="en-US" dirty="0" smtClean="0"/>
              <a:t>数组</a:t>
            </a:r>
            <a:endParaRPr lang="en-US" altLang="zh-CN" dirty="0" smtClean="0"/>
          </a:p>
          <a:p>
            <a:pPr lvl="1"/>
            <a:r>
              <a:rPr kumimoji="1" lang="en-US" altLang="zh-CN" dirty="0"/>
              <a:t>Map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Set</a:t>
            </a:r>
            <a:r>
              <a:rPr kumimoji="1" lang="zh-CN" altLang="en-US" dirty="0" smtClean="0"/>
              <a:t>结构</a:t>
            </a:r>
            <a:endParaRPr kumimoji="1" lang="en-US" altLang="zh-CN" dirty="0" smtClean="0"/>
          </a:p>
          <a:p>
            <a:pPr lvl="1"/>
            <a:r>
              <a:rPr kumimoji="1" lang="en-US" altLang="zh-CN" dirty="0"/>
              <a:t>Generator</a:t>
            </a:r>
            <a:r>
              <a:rPr kumimoji="1" lang="zh-CN" altLang="en-US" dirty="0"/>
              <a:t>函数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624837"/>
            <a:ext cx="50927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990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严格模式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 </a:t>
            </a:r>
            <a:r>
              <a:rPr lang="en-US" altLang="zh-CN" dirty="0"/>
              <a:t>ES5 </a:t>
            </a:r>
            <a:r>
              <a:rPr lang="zh-CN" altLang="en-US" dirty="0"/>
              <a:t>开始，函数内部可以设定为严格模式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ES2016 </a:t>
            </a:r>
            <a:r>
              <a:rPr lang="zh-CN" altLang="en-US" dirty="0"/>
              <a:t>做了一点修改，规定只要函数参数使用了默认值、解构赋值、或者扩展运算符，那么函数内部就不能显式设定为严格模式，否则会报错。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85997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name</a:t>
            </a:r>
            <a:r>
              <a:rPr kumimoji="1" lang="zh-CN" altLang="en-US" dirty="0" smtClean="0"/>
              <a:t>属性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函数的</a:t>
            </a:r>
            <a:r>
              <a:rPr lang="en-US" altLang="zh-CN" dirty="0"/>
              <a:t>name</a:t>
            </a:r>
            <a:r>
              <a:rPr lang="zh-CN" altLang="en-US" dirty="0"/>
              <a:t>属性，返回该函数的函数</a:t>
            </a:r>
            <a:r>
              <a:rPr lang="zh-CN" altLang="en-US" dirty="0" smtClean="0"/>
              <a:t>名</a:t>
            </a:r>
            <a:endParaRPr lang="en-US" altLang="zh-CN" dirty="0" smtClean="0"/>
          </a:p>
          <a:p>
            <a:pPr lvl="1"/>
            <a:r>
              <a:rPr lang="zh-CN" altLang="en-US" dirty="0"/>
              <a:t>如果将一个匿名函数赋值给一个变量，</a:t>
            </a:r>
            <a:r>
              <a:rPr lang="en-US" altLang="zh-CN" dirty="0"/>
              <a:t>ES5 </a:t>
            </a:r>
            <a:r>
              <a:rPr lang="zh-CN" altLang="en-US" dirty="0"/>
              <a:t>的</a:t>
            </a:r>
            <a:r>
              <a:rPr lang="en-US" altLang="zh-CN" dirty="0"/>
              <a:t>name</a:t>
            </a:r>
            <a:r>
              <a:rPr lang="zh-CN" altLang="en-US" dirty="0"/>
              <a:t>属性，会返回空字符串，而 </a:t>
            </a:r>
            <a:r>
              <a:rPr lang="en-US" altLang="zh-CN" dirty="0"/>
              <a:t>ES6 </a:t>
            </a:r>
            <a:r>
              <a:rPr lang="zh-CN" altLang="en-US" dirty="0"/>
              <a:t>的</a:t>
            </a:r>
            <a:r>
              <a:rPr lang="en-US" altLang="zh-CN" dirty="0"/>
              <a:t>name</a:t>
            </a:r>
            <a:r>
              <a:rPr lang="zh-CN" altLang="en-US" dirty="0"/>
              <a:t>属性会返回实际的函数</a:t>
            </a:r>
            <a:r>
              <a:rPr lang="zh-CN" altLang="en-US" dirty="0" smtClean="0"/>
              <a:t>名</a:t>
            </a:r>
            <a:endParaRPr lang="en-US" altLang="zh-CN" dirty="0" smtClean="0"/>
          </a:p>
          <a:p>
            <a:pPr lvl="1"/>
            <a:r>
              <a:rPr lang="zh-CN" altLang="en-US" dirty="0"/>
              <a:t>如果将一个具名函数赋值给一个变量，则 </a:t>
            </a:r>
            <a:r>
              <a:rPr lang="en-US" altLang="zh-CN" dirty="0"/>
              <a:t>ES5 </a:t>
            </a:r>
            <a:r>
              <a:rPr lang="zh-CN" altLang="en-US" dirty="0"/>
              <a:t>和 </a:t>
            </a:r>
            <a:r>
              <a:rPr lang="en-US" altLang="zh-CN" dirty="0"/>
              <a:t>ES6 </a:t>
            </a:r>
            <a:r>
              <a:rPr lang="zh-CN" altLang="en-US" dirty="0"/>
              <a:t>的</a:t>
            </a:r>
            <a:r>
              <a:rPr lang="en-US" altLang="zh-CN" dirty="0"/>
              <a:t>name</a:t>
            </a:r>
            <a:r>
              <a:rPr lang="zh-CN" altLang="en-US" dirty="0"/>
              <a:t>属性都返回这个具名函数原本的</a:t>
            </a:r>
            <a:r>
              <a:rPr lang="zh-CN" altLang="en-US" dirty="0" smtClean="0"/>
              <a:t>名字</a:t>
            </a:r>
            <a:endParaRPr lang="en-US" altLang="zh-CN" dirty="0" smtClean="0"/>
          </a:p>
          <a:p>
            <a:pPr lvl="1"/>
            <a:r>
              <a:rPr lang="en-US" altLang="zh-CN" dirty="0"/>
              <a:t>Function</a:t>
            </a:r>
            <a:r>
              <a:rPr lang="zh-CN" altLang="en-US" dirty="0"/>
              <a:t>构造函数返回的函数实例，</a:t>
            </a:r>
            <a:r>
              <a:rPr lang="en-US" altLang="zh-CN" dirty="0"/>
              <a:t>name</a:t>
            </a:r>
            <a:r>
              <a:rPr lang="zh-CN" altLang="en-US" dirty="0"/>
              <a:t>属性的值为</a:t>
            </a:r>
            <a:r>
              <a:rPr lang="en-US" altLang="zh-CN" dirty="0" smtClean="0"/>
              <a:t>anonymous</a:t>
            </a:r>
          </a:p>
          <a:p>
            <a:pPr lvl="1"/>
            <a:r>
              <a:rPr lang="en-US" altLang="zh-CN" dirty="0"/>
              <a:t>bind</a:t>
            </a:r>
            <a:r>
              <a:rPr lang="zh-CN" altLang="en-US" dirty="0"/>
              <a:t>返回的函数，</a:t>
            </a:r>
            <a:r>
              <a:rPr lang="en-US" altLang="zh-CN" dirty="0"/>
              <a:t>name</a:t>
            </a:r>
            <a:r>
              <a:rPr lang="zh-CN" altLang="en-US" dirty="0"/>
              <a:t>属性值会加上</a:t>
            </a:r>
            <a:r>
              <a:rPr lang="en-US" altLang="zh-CN" dirty="0"/>
              <a:t>bound</a:t>
            </a:r>
            <a:r>
              <a:rPr lang="zh-CN" altLang="en-US" dirty="0"/>
              <a:t>前缀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77677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箭头</a:t>
            </a:r>
            <a:r>
              <a:rPr lang="zh-CN" altLang="en-US" dirty="0" smtClean="0"/>
              <a:t>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允许使用“箭头”（</a:t>
            </a:r>
            <a:r>
              <a:rPr lang="en-US" altLang="zh-CN" dirty="0"/>
              <a:t>=&gt;</a:t>
            </a:r>
            <a:r>
              <a:rPr lang="zh-CN" altLang="en-US" dirty="0"/>
              <a:t>）定义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pPr lvl="1"/>
            <a:r>
              <a:rPr lang="zh-CN" altLang="en-US" dirty="0"/>
              <a:t>如果箭头函数不需要参数或需要多个参数，就使用一个圆括号代表参数部分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989689"/>
            <a:ext cx="4826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275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574TGp_natural_ligh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808080"/>
        </a:dk1>
        <a:lt1>
          <a:srgbClr val="EADCC0"/>
        </a:lt1>
        <a:dk2>
          <a:srgbClr val="F97407"/>
        </a:dk2>
        <a:lt2>
          <a:srgbClr val="E65D00"/>
        </a:lt2>
        <a:accent1>
          <a:srgbClr val="FBCF2D"/>
        </a:accent1>
        <a:accent2>
          <a:srgbClr val="5C8CDA"/>
        </a:accent2>
        <a:accent3>
          <a:srgbClr val="FBBCAA"/>
        </a:accent3>
        <a:accent4>
          <a:srgbClr val="C8BCA4"/>
        </a:accent4>
        <a:accent5>
          <a:srgbClr val="FDE4AD"/>
        </a:accent5>
        <a:accent6>
          <a:srgbClr val="537EC5"/>
        </a:accent6>
        <a:hlink>
          <a:srgbClr val="87D242"/>
        </a:hlink>
        <a:folHlink>
          <a:srgbClr val="DA647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8080"/>
        </a:dk1>
        <a:lt1>
          <a:srgbClr val="9BD3E5"/>
        </a:lt1>
        <a:dk2>
          <a:srgbClr val="357DA9"/>
        </a:dk2>
        <a:lt2>
          <a:srgbClr val="101C56"/>
        </a:lt2>
        <a:accent1>
          <a:srgbClr val="58BECC"/>
        </a:accent1>
        <a:accent2>
          <a:srgbClr val="8A5BDF"/>
        </a:accent2>
        <a:accent3>
          <a:srgbClr val="AEBFD1"/>
        </a:accent3>
        <a:accent4>
          <a:srgbClr val="84B4C3"/>
        </a:accent4>
        <a:accent5>
          <a:srgbClr val="B4DBE2"/>
        </a:accent5>
        <a:accent6>
          <a:srgbClr val="7D52CA"/>
        </a:accent6>
        <a:hlink>
          <a:srgbClr val="6ECC4C"/>
        </a:hlink>
        <a:folHlink>
          <a:srgbClr val="DD693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808080"/>
        </a:dk1>
        <a:lt1>
          <a:srgbClr val="DDE89A"/>
        </a:lt1>
        <a:dk2>
          <a:srgbClr val="329A2A"/>
        </a:dk2>
        <a:lt2>
          <a:srgbClr val="185E25"/>
        </a:lt2>
        <a:accent1>
          <a:srgbClr val="80CB35"/>
        </a:accent1>
        <a:accent2>
          <a:srgbClr val="518CD3"/>
        </a:accent2>
        <a:accent3>
          <a:srgbClr val="ADCAAC"/>
        </a:accent3>
        <a:accent4>
          <a:srgbClr val="BDC683"/>
        </a:accent4>
        <a:accent5>
          <a:srgbClr val="C0E2AE"/>
        </a:accent5>
        <a:accent6>
          <a:srgbClr val="497EBF"/>
        </a:accent6>
        <a:hlink>
          <a:srgbClr val="E15D7C"/>
        </a:hlink>
        <a:folHlink>
          <a:srgbClr val="DB915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574TGp_natural_light</Template>
  <TotalTime>12560</TotalTime>
  <Words>4188</Words>
  <Application>Microsoft Macintosh PowerPoint</Application>
  <PresentationFormat>宽屏</PresentationFormat>
  <Paragraphs>337</Paragraphs>
  <Slides>94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01" baseType="lpstr">
      <vt:lpstr>Times New Roman</vt:lpstr>
      <vt:lpstr>华文行楷</vt:lpstr>
      <vt:lpstr>楷体_GB2312</vt:lpstr>
      <vt:lpstr>宋体</vt:lpstr>
      <vt:lpstr>微软雅黑</vt:lpstr>
      <vt:lpstr>Arial</vt:lpstr>
      <vt:lpstr>574TGp_natural_light</vt:lpstr>
      <vt:lpstr>ECMAScript 6</vt:lpstr>
      <vt:lpstr>目录</vt:lpstr>
      <vt:lpstr>ECMAScript 6概述</vt:lpstr>
      <vt:lpstr>ECMAScript 6</vt:lpstr>
      <vt:lpstr>支持ES6的浏览器</vt:lpstr>
      <vt:lpstr>ES6转码器</vt:lpstr>
      <vt:lpstr>参考资料</vt:lpstr>
      <vt:lpstr>let和const命令</vt:lpstr>
      <vt:lpstr>let命令</vt:lpstr>
      <vt:lpstr>let命令</vt:lpstr>
      <vt:lpstr>let命令</vt:lpstr>
      <vt:lpstr>let命令</vt:lpstr>
      <vt:lpstr>块级作用域</vt:lpstr>
      <vt:lpstr>const命令</vt:lpstr>
      <vt:lpstr>顶层对象的属性</vt:lpstr>
      <vt:lpstr>变量的解构赋值</vt:lpstr>
      <vt:lpstr>数组的解构赋值</vt:lpstr>
      <vt:lpstr>数组的解构赋值</vt:lpstr>
      <vt:lpstr>数组的解构赋值</vt:lpstr>
      <vt:lpstr>对象的解构赋值</vt:lpstr>
      <vt:lpstr>对象的解构赋值</vt:lpstr>
      <vt:lpstr>字符串的解构赋值</vt:lpstr>
      <vt:lpstr>数值和布尔值的解构赋值</vt:lpstr>
      <vt:lpstr>函数参数的解构赋值</vt:lpstr>
      <vt:lpstr>解构赋值应用场景</vt:lpstr>
      <vt:lpstr>解构赋值应用场景</vt:lpstr>
      <vt:lpstr>解构赋值应用场景</vt:lpstr>
      <vt:lpstr>解构赋值应用场景</vt:lpstr>
      <vt:lpstr>解构赋值应用场景</vt:lpstr>
      <vt:lpstr>解构赋值应用场景</vt:lpstr>
      <vt:lpstr>解构赋值应用场景</vt:lpstr>
      <vt:lpstr>字符串的扩展</vt:lpstr>
      <vt:lpstr>字符的 Unicode 表示法</vt:lpstr>
      <vt:lpstr>codePointAt()</vt:lpstr>
      <vt:lpstr>codePointAt()</vt:lpstr>
      <vt:lpstr>String.fromCodePoint()</vt:lpstr>
      <vt:lpstr>字符串的遍历器接口</vt:lpstr>
      <vt:lpstr>includes(), startsWith(), endsWith()</vt:lpstr>
      <vt:lpstr>repeat()</vt:lpstr>
      <vt:lpstr>模板字符串</vt:lpstr>
      <vt:lpstr>模板字符串</vt:lpstr>
      <vt:lpstr>模板字符串</vt:lpstr>
      <vt:lpstr>标签模板</vt:lpstr>
      <vt:lpstr>标签模板</vt:lpstr>
      <vt:lpstr>String.raw()</vt:lpstr>
      <vt:lpstr>正则表达式扩展</vt:lpstr>
      <vt:lpstr>RegExp构造函数</vt:lpstr>
      <vt:lpstr>字符串的正则方法</vt:lpstr>
      <vt:lpstr>PowerPoint 演示文稿</vt:lpstr>
      <vt:lpstr>数值的扩展</vt:lpstr>
      <vt:lpstr>二进制和八进制表示法</vt:lpstr>
      <vt:lpstr>Number.isFinite(), Number.isNaN()</vt:lpstr>
      <vt:lpstr>Number.parseInt(), Number.parseFloat()</vt:lpstr>
      <vt:lpstr>Number.isInteger()</vt:lpstr>
      <vt:lpstr>Number.EPSILON</vt:lpstr>
      <vt:lpstr>安全整数和Number.isSafeInteger()</vt:lpstr>
      <vt:lpstr>Math对象的扩展</vt:lpstr>
      <vt:lpstr>Math对象的扩展</vt:lpstr>
      <vt:lpstr>Math对象的扩展</vt:lpstr>
      <vt:lpstr>Math对象的扩展</vt:lpstr>
      <vt:lpstr>Math对象的扩展</vt:lpstr>
      <vt:lpstr>Math对象的扩展</vt:lpstr>
      <vt:lpstr>Math对象的扩展</vt:lpstr>
      <vt:lpstr>Math对象的扩展</vt:lpstr>
      <vt:lpstr>Math对象的扩展</vt:lpstr>
      <vt:lpstr>指数运算符</vt:lpstr>
      <vt:lpstr>数组的扩展</vt:lpstr>
      <vt:lpstr>Array.from()</vt:lpstr>
      <vt:lpstr>Array.of()</vt:lpstr>
      <vt:lpstr>copyWithin()方法</vt:lpstr>
      <vt:lpstr>copyWithin()方法</vt:lpstr>
      <vt:lpstr>数组实例的find()和findIndex()</vt:lpstr>
      <vt:lpstr>数组实例的find()和findIndex()</vt:lpstr>
      <vt:lpstr>数组实例的fill()</vt:lpstr>
      <vt:lpstr>数组实例的entries()，keys()和values()</vt:lpstr>
      <vt:lpstr>数组实例的entries()，keys()和values()</vt:lpstr>
      <vt:lpstr>数组实例的includes()</vt:lpstr>
      <vt:lpstr>数组的空位</vt:lpstr>
      <vt:lpstr>数组的空位</vt:lpstr>
      <vt:lpstr>函数的扩展</vt:lpstr>
      <vt:lpstr>函数参数的默认值</vt:lpstr>
      <vt:lpstr>函数参数的默认值</vt:lpstr>
      <vt:lpstr>函数参数的默认值</vt:lpstr>
      <vt:lpstr>函数参数的默认值</vt:lpstr>
      <vt:lpstr>函数参数的默认值</vt:lpstr>
      <vt:lpstr>rest参数</vt:lpstr>
      <vt:lpstr>扩展运算符</vt:lpstr>
      <vt:lpstr>扩展运算符的应用</vt:lpstr>
      <vt:lpstr>扩展运算符的应用</vt:lpstr>
      <vt:lpstr>扩展运算符的应用</vt:lpstr>
      <vt:lpstr>扩展运算符的应用</vt:lpstr>
      <vt:lpstr>严格模式</vt:lpstr>
      <vt:lpstr>name属性</vt:lpstr>
      <vt:lpstr>箭头函数</vt:lpstr>
    </vt:vector>
  </TitlesOfParts>
  <Company>Dalian Hi-Think Computer Technology Corp.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Hailong.Li</dc:creator>
  <cp:lastModifiedBy>Hailong.Li</cp:lastModifiedBy>
  <cp:revision>601</cp:revision>
  <cp:lastPrinted>2017-06-05T07:35:46Z</cp:lastPrinted>
  <dcterms:created xsi:type="dcterms:W3CDTF">2010-11-25T02:21:54Z</dcterms:created>
  <dcterms:modified xsi:type="dcterms:W3CDTF">2017-06-08T08:01:21Z</dcterms:modified>
</cp:coreProperties>
</file>